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6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8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9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0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1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2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3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4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5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6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7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8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theme/theme19.xml" ContentType="application/vnd.openxmlformats-officedocument.theme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20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theme/theme21.xml" ContentType="application/vnd.openxmlformats-officedocument.theme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theme/theme22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theme/theme23.xml" ContentType="application/vnd.openxmlformats-officedocument.theme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theme/theme24.xml" ContentType="application/vnd.openxmlformats-officedocument.theme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25.xml" ContentType="application/vnd.openxmlformats-officedocument.theme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theme/theme26.xml" ContentType="application/vnd.openxmlformats-officedocument.theme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theme/theme27.xml" ContentType="application/vnd.openxmlformats-officedocument.theme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theme/theme28.xml" ContentType="application/vnd.openxmlformats-officedocument.theme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theme/theme29.xml" ContentType="application/vnd.openxmlformats-officedocument.theme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theme/theme30.xml" ContentType="application/vnd.openxmlformats-officedocument.theme+xml"/>
  <Override PartName="/ppt/theme/theme31.xml" ContentType="application/vnd.openxmlformats-officedocument.theme+xml"/>
  <Override PartName="/ppt/theme/theme3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4" r:id="rId2"/>
    <p:sldMasterId id="2147483812" r:id="rId3"/>
    <p:sldMasterId id="2147483824" r:id="rId4"/>
    <p:sldMasterId id="2147483848" r:id="rId5"/>
    <p:sldMasterId id="2147483872" r:id="rId6"/>
    <p:sldMasterId id="2147483909" r:id="rId7"/>
    <p:sldMasterId id="2147483936" r:id="rId8"/>
    <p:sldMasterId id="2147484087" r:id="rId9"/>
    <p:sldMasterId id="2147484099" r:id="rId10"/>
    <p:sldMasterId id="2147484281" r:id="rId11"/>
    <p:sldMasterId id="2147484522" r:id="rId12"/>
    <p:sldMasterId id="2147484571" r:id="rId13"/>
    <p:sldMasterId id="2147484777" r:id="rId14"/>
    <p:sldMasterId id="2147484837" r:id="rId15"/>
    <p:sldMasterId id="2147484849" r:id="rId16"/>
    <p:sldMasterId id="2147484861" r:id="rId17"/>
    <p:sldMasterId id="2147484873" r:id="rId18"/>
    <p:sldMasterId id="2147484969" r:id="rId19"/>
    <p:sldMasterId id="2147485410" r:id="rId20"/>
    <p:sldMasterId id="2147485520" r:id="rId21"/>
    <p:sldMasterId id="2147485532" r:id="rId22"/>
    <p:sldMasterId id="2147485665" r:id="rId23"/>
    <p:sldMasterId id="2147485714" r:id="rId24"/>
    <p:sldMasterId id="2147486472" r:id="rId25"/>
    <p:sldMasterId id="2147486594" r:id="rId26"/>
    <p:sldMasterId id="2147487120" r:id="rId27"/>
    <p:sldMasterId id="2147487194" r:id="rId28"/>
    <p:sldMasterId id="2147487206" r:id="rId29"/>
    <p:sldMasterId id="2147487218" r:id="rId30"/>
  </p:sldMasterIdLst>
  <p:notesMasterIdLst>
    <p:notesMasterId r:id="rId114"/>
  </p:notesMasterIdLst>
  <p:handoutMasterIdLst>
    <p:handoutMasterId r:id="rId115"/>
  </p:handoutMasterIdLst>
  <p:sldIdLst>
    <p:sldId id="722" r:id="rId31"/>
    <p:sldId id="6554" r:id="rId32"/>
    <p:sldId id="441" r:id="rId33"/>
    <p:sldId id="3172" r:id="rId34"/>
    <p:sldId id="3173" r:id="rId35"/>
    <p:sldId id="282" r:id="rId36"/>
    <p:sldId id="6581" r:id="rId37"/>
    <p:sldId id="3183" r:id="rId38"/>
    <p:sldId id="6602" r:id="rId39"/>
    <p:sldId id="418" r:id="rId40"/>
    <p:sldId id="6604" r:id="rId41"/>
    <p:sldId id="6605" r:id="rId42"/>
    <p:sldId id="6606" r:id="rId43"/>
    <p:sldId id="6607" r:id="rId44"/>
    <p:sldId id="3149" r:id="rId45"/>
    <p:sldId id="6532" r:id="rId46"/>
    <p:sldId id="6608" r:id="rId47"/>
    <p:sldId id="6609" r:id="rId48"/>
    <p:sldId id="6545" r:id="rId49"/>
    <p:sldId id="438" r:id="rId50"/>
    <p:sldId id="434" r:id="rId51"/>
    <p:sldId id="6623" r:id="rId52"/>
    <p:sldId id="6624" r:id="rId53"/>
    <p:sldId id="430" r:id="rId54"/>
    <p:sldId id="456" r:id="rId55"/>
    <p:sldId id="6544" r:id="rId56"/>
    <p:sldId id="6614" r:id="rId57"/>
    <p:sldId id="433" r:id="rId58"/>
    <p:sldId id="6611" r:id="rId59"/>
    <p:sldId id="6612" r:id="rId60"/>
    <p:sldId id="6613" r:id="rId61"/>
    <p:sldId id="6615" r:id="rId62"/>
    <p:sldId id="6621" r:id="rId63"/>
    <p:sldId id="6618" r:id="rId64"/>
    <p:sldId id="6603" r:id="rId65"/>
    <p:sldId id="428" r:id="rId66"/>
    <p:sldId id="595" r:id="rId67"/>
    <p:sldId id="583" r:id="rId68"/>
    <p:sldId id="5840" r:id="rId69"/>
    <p:sldId id="6619" r:id="rId70"/>
    <p:sldId id="6617" r:id="rId71"/>
    <p:sldId id="1512" r:id="rId72"/>
    <p:sldId id="1506" r:id="rId73"/>
    <p:sldId id="926" r:id="rId74"/>
    <p:sldId id="288" r:id="rId75"/>
    <p:sldId id="6622" r:id="rId76"/>
    <p:sldId id="297" r:id="rId77"/>
    <p:sldId id="1515" r:id="rId78"/>
    <p:sldId id="1513" r:id="rId79"/>
    <p:sldId id="6119" r:id="rId80"/>
    <p:sldId id="1516" r:id="rId81"/>
    <p:sldId id="1514" r:id="rId82"/>
    <p:sldId id="374" r:id="rId83"/>
    <p:sldId id="6123" r:id="rId84"/>
    <p:sldId id="476" r:id="rId85"/>
    <p:sldId id="480" r:id="rId86"/>
    <p:sldId id="375" r:id="rId87"/>
    <p:sldId id="372" r:id="rId88"/>
    <p:sldId id="6520" r:id="rId89"/>
    <p:sldId id="6533" r:id="rId90"/>
    <p:sldId id="5180" r:id="rId91"/>
    <p:sldId id="262" r:id="rId92"/>
    <p:sldId id="390" r:id="rId93"/>
    <p:sldId id="391" r:id="rId94"/>
    <p:sldId id="266" r:id="rId95"/>
    <p:sldId id="392" r:id="rId96"/>
    <p:sldId id="393" r:id="rId97"/>
    <p:sldId id="394" r:id="rId98"/>
    <p:sldId id="395" r:id="rId99"/>
    <p:sldId id="396" r:id="rId100"/>
    <p:sldId id="397" r:id="rId101"/>
    <p:sldId id="6620" r:id="rId102"/>
    <p:sldId id="1517" r:id="rId103"/>
    <p:sldId id="1505" r:id="rId104"/>
    <p:sldId id="6017" r:id="rId105"/>
    <p:sldId id="6502" r:id="rId106"/>
    <p:sldId id="1518" r:id="rId107"/>
    <p:sldId id="6118" r:id="rId108"/>
    <p:sldId id="1519" r:id="rId109"/>
    <p:sldId id="6616" r:id="rId110"/>
    <p:sldId id="6546" r:id="rId111"/>
    <p:sldId id="6627" r:id="rId112"/>
    <p:sldId id="6626" r:id="rId11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3E6"/>
    <a:srgbClr val="CC9900"/>
    <a:srgbClr val="00B0F0"/>
    <a:srgbClr val="000000"/>
    <a:srgbClr val="0070C0"/>
    <a:srgbClr val="0096FF"/>
    <a:srgbClr val="0000FF"/>
    <a:srgbClr val="FF9300"/>
    <a:srgbClr val="00B05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3" autoAdjust="0"/>
    <p:restoredTop sz="95769" autoAdjust="0"/>
  </p:normalViewPr>
  <p:slideViewPr>
    <p:cSldViewPr>
      <p:cViewPr varScale="1">
        <p:scale>
          <a:sx n="130" d="100"/>
          <a:sy n="130" d="100"/>
        </p:scale>
        <p:origin x="672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228" y="-108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117" Type="http://schemas.openxmlformats.org/officeDocument/2006/relationships/viewProps" Target="viewProps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2.xml"/><Relationship Id="rId47" Type="http://schemas.openxmlformats.org/officeDocument/2006/relationships/slide" Target="slides/slide17.xml"/><Relationship Id="rId63" Type="http://schemas.openxmlformats.org/officeDocument/2006/relationships/slide" Target="slides/slide33.xml"/><Relationship Id="rId68" Type="http://schemas.openxmlformats.org/officeDocument/2006/relationships/slide" Target="slides/slide38.xml"/><Relationship Id="rId84" Type="http://schemas.openxmlformats.org/officeDocument/2006/relationships/slide" Target="slides/slide54.xml"/><Relationship Id="rId89" Type="http://schemas.openxmlformats.org/officeDocument/2006/relationships/slide" Target="slides/slide59.xml"/><Relationship Id="rId112" Type="http://schemas.openxmlformats.org/officeDocument/2006/relationships/slide" Target="slides/slide82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77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2.xml"/><Relationship Id="rId37" Type="http://schemas.openxmlformats.org/officeDocument/2006/relationships/slide" Target="slides/slide7.xml"/><Relationship Id="rId53" Type="http://schemas.openxmlformats.org/officeDocument/2006/relationships/slide" Target="slides/slide23.xml"/><Relationship Id="rId58" Type="http://schemas.openxmlformats.org/officeDocument/2006/relationships/slide" Target="slides/slide28.xml"/><Relationship Id="rId74" Type="http://schemas.openxmlformats.org/officeDocument/2006/relationships/slide" Target="slides/slide44.xml"/><Relationship Id="rId79" Type="http://schemas.openxmlformats.org/officeDocument/2006/relationships/slide" Target="slides/slide49.xml"/><Relationship Id="rId102" Type="http://schemas.openxmlformats.org/officeDocument/2006/relationships/slide" Target="slides/slide72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60.xml"/><Relationship Id="rId95" Type="http://schemas.openxmlformats.org/officeDocument/2006/relationships/slide" Target="slides/slide65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" Target="slides/slide13.xml"/><Relationship Id="rId48" Type="http://schemas.openxmlformats.org/officeDocument/2006/relationships/slide" Target="slides/slide18.xml"/><Relationship Id="rId64" Type="http://schemas.openxmlformats.org/officeDocument/2006/relationships/slide" Target="slides/slide34.xml"/><Relationship Id="rId69" Type="http://schemas.openxmlformats.org/officeDocument/2006/relationships/slide" Target="slides/slide39.xml"/><Relationship Id="rId113" Type="http://schemas.openxmlformats.org/officeDocument/2006/relationships/slide" Target="slides/slide83.xml"/><Relationship Id="rId118" Type="http://schemas.openxmlformats.org/officeDocument/2006/relationships/theme" Target="theme/theme1.xml"/><Relationship Id="rId80" Type="http://schemas.openxmlformats.org/officeDocument/2006/relationships/slide" Target="slides/slide50.xml"/><Relationship Id="rId85" Type="http://schemas.openxmlformats.org/officeDocument/2006/relationships/slide" Target="slides/slide55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3.xml"/><Relationship Id="rId38" Type="http://schemas.openxmlformats.org/officeDocument/2006/relationships/slide" Target="slides/slide8.xml"/><Relationship Id="rId59" Type="http://schemas.openxmlformats.org/officeDocument/2006/relationships/slide" Target="slides/slide29.xml"/><Relationship Id="rId103" Type="http://schemas.openxmlformats.org/officeDocument/2006/relationships/slide" Target="slides/slide73.xml"/><Relationship Id="rId108" Type="http://schemas.openxmlformats.org/officeDocument/2006/relationships/slide" Target="slides/slide78.xml"/><Relationship Id="rId54" Type="http://schemas.openxmlformats.org/officeDocument/2006/relationships/slide" Target="slides/slide24.xml"/><Relationship Id="rId70" Type="http://schemas.openxmlformats.org/officeDocument/2006/relationships/slide" Target="slides/slide40.xml"/><Relationship Id="rId75" Type="http://schemas.openxmlformats.org/officeDocument/2006/relationships/slide" Target="slides/slide45.xml"/><Relationship Id="rId91" Type="http://schemas.openxmlformats.org/officeDocument/2006/relationships/slide" Target="slides/slide61.xml"/><Relationship Id="rId96" Type="http://schemas.openxmlformats.org/officeDocument/2006/relationships/slide" Target="slides/slide6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49" Type="http://schemas.openxmlformats.org/officeDocument/2006/relationships/slide" Target="slides/slide19.xml"/><Relationship Id="rId114" Type="http://schemas.openxmlformats.org/officeDocument/2006/relationships/notesMaster" Target="notesMasters/notesMaster1.xml"/><Relationship Id="rId119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.xml"/><Relationship Id="rId44" Type="http://schemas.openxmlformats.org/officeDocument/2006/relationships/slide" Target="slides/slide14.xml"/><Relationship Id="rId52" Type="http://schemas.openxmlformats.org/officeDocument/2006/relationships/slide" Target="slides/slide22.xml"/><Relationship Id="rId60" Type="http://schemas.openxmlformats.org/officeDocument/2006/relationships/slide" Target="slides/slide30.xml"/><Relationship Id="rId65" Type="http://schemas.openxmlformats.org/officeDocument/2006/relationships/slide" Target="slides/slide35.xml"/><Relationship Id="rId73" Type="http://schemas.openxmlformats.org/officeDocument/2006/relationships/slide" Target="slides/slide43.xml"/><Relationship Id="rId78" Type="http://schemas.openxmlformats.org/officeDocument/2006/relationships/slide" Target="slides/slide48.xml"/><Relationship Id="rId81" Type="http://schemas.openxmlformats.org/officeDocument/2006/relationships/slide" Target="slides/slide51.xml"/><Relationship Id="rId86" Type="http://schemas.openxmlformats.org/officeDocument/2006/relationships/slide" Target="slides/slide56.xml"/><Relationship Id="rId94" Type="http://schemas.openxmlformats.org/officeDocument/2006/relationships/slide" Target="slides/slide64.xml"/><Relationship Id="rId99" Type="http://schemas.openxmlformats.org/officeDocument/2006/relationships/slide" Target="slides/slide69.xml"/><Relationship Id="rId101" Type="http://schemas.openxmlformats.org/officeDocument/2006/relationships/slide" Target="slides/slide7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9.xml"/><Relationship Id="rId109" Type="http://schemas.openxmlformats.org/officeDocument/2006/relationships/slide" Target="slides/slide79.xml"/><Relationship Id="rId34" Type="http://schemas.openxmlformats.org/officeDocument/2006/relationships/slide" Target="slides/slide4.xml"/><Relationship Id="rId50" Type="http://schemas.openxmlformats.org/officeDocument/2006/relationships/slide" Target="slides/slide20.xml"/><Relationship Id="rId55" Type="http://schemas.openxmlformats.org/officeDocument/2006/relationships/slide" Target="slides/slide25.xml"/><Relationship Id="rId76" Type="http://schemas.openxmlformats.org/officeDocument/2006/relationships/slide" Target="slides/slide46.xml"/><Relationship Id="rId97" Type="http://schemas.openxmlformats.org/officeDocument/2006/relationships/slide" Target="slides/slide67.xml"/><Relationship Id="rId104" Type="http://schemas.openxmlformats.org/officeDocument/2006/relationships/slide" Target="slides/slide74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1.xml"/><Relationship Id="rId92" Type="http://schemas.openxmlformats.org/officeDocument/2006/relationships/slide" Target="slides/slide62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10.xml"/><Relationship Id="rId45" Type="http://schemas.openxmlformats.org/officeDocument/2006/relationships/slide" Target="slides/slide15.xml"/><Relationship Id="rId66" Type="http://schemas.openxmlformats.org/officeDocument/2006/relationships/slide" Target="slides/slide36.xml"/><Relationship Id="rId87" Type="http://schemas.openxmlformats.org/officeDocument/2006/relationships/slide" Target="slides/slide57.xml"/><Relationship Id="rId110" Type="http://schemas.openxmlformats.org/officeDocument/2006/relationships/slide" Target="slides/slide80.xml"/><Relationship Id="rId115" Type="http://schemas.openxmlformats.org/officeDocument/2006/relationships/handoutMaster" Target="handoutMasters/handoutMaster1.xml"/><Relationship Id="rId61" Type="http://schemas.openxmlformats.org/officeDocument/2006/relationships/slide" Target="slides/slide31.xml"/><Relationship Id="rId82" Type="http://schemas.openxmlformats.org/officeDocument/2006/relationships/slide" Target="slides/slide52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5.xml"/><Relationship Id="rId56" Type="http://schemas.openxmlformats.org/officeDocument/2006/relationships/slide" Target="slides/slide26.xml"/><Relationship Id="rId77" Type="http://schemas.openxmlformats.org/officeDocument/2006/relationships/slide" Target="slides/slide47.xml"/><Relationship Id="rId100" Type="http://schemas.openxmlformats.org/officeDocument/2006/relationships/slide" Target="slides/slide70.xml"/><Relationship Id="rId105" Type="http://schemas.openxmlformats.org/officeDocument/2006/relationships/slide" Target="slides/slide75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1.xml"/><Relationship Id="rId72" Type="http://schemas.openxmlformats.org/officeDocument/2006/relationships/slide" Target="slides/slide42.xml"/><Relationship Id="rId93" Type="http://schemas.openxmlformats.org/officeDocument/2006/relationships/slide" Target="slides/slide63.xml"/><Relationship Id="rId98" Type="http://schemas.openxmlformats.org/officeDocument/2006/relationships/slide" Target="slides/slide68.xml"/><Relationship Id="rId3" Type="http://schemas.openxmlformats.org/officeDocument/2006/relationships/slideMaster" Target="slideMasters/slideMaster3.xml"/><Relationship Id="rId25" Type="http://schemas.openxmlformats.org/officeDocument/2006/relationships/slideMaster" Target="slideMasters/slideMaster25.xml"/><Relationship Id="rId46" Type="http://schemas.openxmlformats.org/officeDocument/2006/relationships/slide" Target="slides/slide16.xml"/><Relationship Id="rId67" Type="http://schemas.openxmlformats.org/officeDocument/2006/relationships/slide" Target="slides/slide37.xml"/><Relationship Id="rId116" Type="http://schemas.openxmlformats.org/officeDocument/2006/relationships/presProps" Target="presProps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1.xml"/><Relationship Id="rId62" Type="http://schemas.openxmlformats.org/officeDocument/2006/relationships/slide" Target="slides/slide32.xml"/><Relationship Id="rId83" Type="http://schemas.openxmlformats.org/officeDocument/2006/relationships/slide" Target="slides/slide53.xml"/><Relationship Id="rId88" Type="http://schemas.openxmlformats.org/officeDocument/2006/relationships/slide" Target="slides/slide58.xml"/><Relationship Id="rId111" Type="http://schemas.openxmlformats.org/officeDocument/2006/relationships/slide" Target="slides/slide81.xml"/><Relationship Id="rId15" Type="http://schemas.openxmlformats.org/officeDocument/2006/relationships/slideMaster" Target="slideMasters/slideMaster15.xml"/><Relationship Id="rId36" Type="http://schemas.openxmlformats.org/officeDocument/2006/relationships/slide" Target="slides/slide6.xml"/><Relationship Id="rId57" Type="http://schemas.openxmlformats.org/officeDocument/2006/relationships/slide" Target="slides/slide27.xml"/><Relationship Id="rId106" Type="http://schemas.openxmlformats.org/officeDocument/2006/relationships/slide" Target="slides/slide7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C167E78-EA36-40A1-A9A0-B443C6CB1F60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E401BE2-F7AC-4C50-A6E5-F6C806E13D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98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8D89EF4-2B2A-4F54-A6DD-1EB35DCF17B3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B959945-7217-484B-8E74-88DC87A74B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7056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0855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lide Image Placeholder 1">
            <a:extLst>
              <a:ext uri="{FF2B5EF4-FFF2-40B4-BE49-F238E27FC236}">
                <a16:creationId xmlns:a16="http://schemas.microsoft.com/office/drawing/2014/main" id="{F1B71060-4BED-264E-B5AB-5D060FC9E9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4" name="Notes Placeholder 2">
            <a:extLst>
              <a:ext uri="{FF2B5EF4-FFF2-40B4-BE49-F238E27FC236}">
                <a16:creationId xmlns:a16="http://schemas.microsoft.com/office/drawing/2014/main" id="{F3B43675-ED60-3540-9853-82CA7DDDCB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A100 fine-grained structured sparsity prunes trained weights with a 2-out-of-4 non-zero pattern, followed by a simple and universal recipe for fine-tuning the non-zero weights. The weights are compressed for a 2x reduction in data footprint and bandwidth, and the A100 Sparse Tensor Core doubles math throughput by skipping the zeros (see </a:t>
            </a:r>
            <a:r>
              <a:rPr lang="en-US" sz="1200" dirty="0"/>
              <a:t>https://</a:t>
            </a:r>
            <a:r>
              <a:rPr lang="en-US" sz="1200" dirty="0" err="1"/>
              <a:t>developer.nvidia.com</a:t>
            </a:r>
            <a:r>
              <a:rPr lang="en-US" sz="1200" dirty="0"/>
              <a:t>/blog/</a:t>
            </a:r>
            <a:r>
              <a:rPr lang="en-US" sz="1200" dirty="0" err="1"/>
              <a:t>nvidia</a:t>
            </a:r>
            <a:r>
              <a:rPr lang="en-US" sz="1200" dirty="0"/>
              <a:t>-ampere-architecture-in-depth/</a:t>
            </a:r>
            <a:r>
              <a:rPr lang="en-US" sz="1200" i="0" dirty="0">
                <a:latin typeface="Arial" panose="020B0604020202020204" pitchFamily="34" charset="0"/>
                <a:ea typeface="ＭＳ Ｐゴシック" panose="020B0600070205080204" pitchFamily="34" charset="-128"/>
              </a:rPr>
              <a:t>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</p:txBody>
      </p:sp>
      <p:sp>
        <p:nvSpPr>
          <p:cNvPr id="84995" name="Slide Number Placeholder 3">
            <a:extLst>
              <a:ext uri="{FF2B5EF4-FFF2-40B4-BE49-F238E27FC236}">
                <a16:creationId xmlns:a16="http://schemas.microsoft.com/office/drawing/2014/main" id="{DA2FEC94-CE7C-7F4D-9AEB-C4F824521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5EA8C3D-9B74-7A43-B7E8-1232C63E8CD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852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337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0686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56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639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dirty="0"/>
            </a:br>
            <a:br>
              <a:rPr lang="en-US" dirty="0"/>
            </a:br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4514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16642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D60644-4EFD-4AF6-93FF-77C38B01238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83443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baseline="0" dirty="0"/>
              <a:t>[CLICK]</a:t>
            </a:r>
            <a:r>
              <a:rPr lang="en-US" baseline="0" dirty="0"/>
              <a:t> </a:t>
            </a:r>
            <a:r>
              <a:rPr lang="en-US" dirty="0"/>
              <a:t>Stencil computations update values in a multidimensional grid</a:t>
            </a:r>
            <a:r>
              <a:rPr lang="en-US" baseline="0" dirty="0"/>
              <a:t> using a fixed pattern of grid points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demonstrate, we show a basic elementary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7-point 3D Jacobi stencil, which is frequently used as a benchmark for stencil study.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kernel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accesses 7 elements to perform six additions and two multiplications at the same time. </a:t>
            </a:r>
            <a:endParaRPr lang="en-US" baseline="0" dirty="0"/>
          </a:p>
          <a:p>
            <a:pPr marL="0" indent="0">
              <a:buNone/>
            </a:pPr>
            <a:r>
              <a:rPr lang="en-US" b="1" baseline="0" dirty="0"/>
              <a:t>[CLICK]</a:t>
            </a:r>
            <a:r>
              <a:rPr lang="en-US" baseline="0" dirty="0"/>
              <a:t> </a:t>
            </a:r>
            <a:r>
              <a:rPr lang="en-US" b="0" dirty="0"/>
              <a:t>Stencils are widely used! Around 30% of high performance computing applications make use of different stencils</a:t>
            </a:r>
          </a:p>
          <a:p>
            <a:pPr marL="0" indent="0">
              <a:buNone/>
            </a:pPr>
            <a:r>
              <a:rPr lang="en-US" b="1" baseline="0" dirty="0"/>
              <a:t>[CLICK]</a:t>
            </a:r>
            <a:r>
              <a:rPr lang="en-US" baseline="0" dirty="0"/>
              <a:t> including f</a:t>
            </a:r>
            <a:r>
              <a:rPr lang="en-US" dirty="0"/>
              <a:t>luid dynamics,</a:t>
            </a:r>
            <a:r>
              <a:rPr lang="en-US" b="1" baseline="0" dirty="0"/>
              <a:t> [CLICK]</a:t>
            </a:r>
            <a:r>
              <a:rPr lang="en-US" baseline="0" dirty="0"/>
              <a:t> </a:t>
            </a:r>
            <a:r>
              <a:rPr lang="en-US" dirty="0"/>
              <a:t> image processing, </a:t>
            </a:r>
            <a:r>
              <a:rPr lang="en-US" b="1" baseline="0" dirty="0"/>
              <a:t>[CLICK]</a:t>
            </a:r>
            <a:r>
              <a:rPr lang="en-US" baseline="0" dirty="0"/>
              <a:t> </a:t>
            </a:r>
            <a:r>
              <a:rPr lang="en-US" dirty="0"/>
              <a:t>atmospheric modeling, etc.</a:t>
            </a:r>
          </a:p>
          <a:p>
            <a:endParaRPr lang="en-US" baseline="0" dirty="0"/>
          </a:p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5100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Our </a:t>
            </a:r>
            <a:r>
              <a:rPr lang="en-US" baseline="0" dirty="0"/>
              <a:t>heterogeneous system comprises of IBM POWER9 CPU connected to an FPGA board via CAPI2 interface.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7295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71583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71F7F3-9543-40DF-A656-8B6347E0E9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78940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287455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759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In</a:t>
            </a:r>
            <a:r>
              <a:rPr lang="zh-CN" altLang="en-US" dirty="0"/>
              <a:t> </a:t>
            </a:r>
            <a:r>
              <a:rPr lang="en-US" altLang="zh-CN" dirty="0"/>
              <a:t>a</a:t>
            </a:r>
            <a:r>
              <a:rPr lang="zh-CN" altLang="en-US" dirty="0"/>
              <a:t> </a:t>
            </a:r>
            <a:r>
              <a:rPr lang="en-US" altLang="zh-CN" dirty="0"/>
              <a:t>2D</a:t>
            </a:r>
            <a:r>
              <a:rPr lang="zh-CN" altLang="en-US" dirty="0"/>
              <a:t> </a:t>
            </a:r>
            <a:r>
              <a:rPr lang="en-US" altLang="zh-CN" dirty="0"/>
              <a:t>convolution,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kernel</a:t>
            </a:r>
            <a:r>
              <a:rPr lang="zh-CN" altLang="en-US" dirty="0"/>
              <a:t> </a:t>
            </a:r>
            <a:r>
              <a:rPr lang="en-US" altLang="zh-CN" dirty="0"/>
              <a:t>is</a:t>
            </a:r>
            <a:r>
              <a:rPr lang="zh-CN" altLang="en-US" dirty="0"/>
              <a:t> </a:t>
            </a:r>
            <a:r>
              <a:rPr lang="en-US" altLang="zh-CN" dirty="0"/>
              <a:t>used</a:t>
            </a:r>
            <a:r>
              <a:rPr lang="zh-CN" altLang="en-US" dirty="0"/>
              <a:t> </a:t>
            </a:r>
            <a:r>
              <a:rPr lang="en-US" altLang="zh-CN" dirty="0"/>
              <a:t>to</a:t>
            </a:r>
            <a:r>
              <a:rPr lang="zh-CN" altLang="en-US" dirty="0"/>
              <a:t> </a:t>
            </a:r>
            <a:r>
              <a:rPr lang="en-US" altLang="zh-CN" dirty="0"/>
              <a:t>extract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two-dimensional</a:t>
            </a:r>
            <a:r>
              <a:rPr lang="zh-CN" altLang="en-US" dirty="0"/>
              <a:t> </a:t>
            </a:r>
            <a:r>
              <a:rPr lang="en-US" altLang="zh-CN" dirty="0"/>
              <a:t>information.</a:t>
            </a:r>
          </a:p>
          <a:p>
            <a:r>
              <a:rPr lang="en-US" altLang="zh-CN" dirty="0"/>
              <a:t>We</a:t>
            </a:r>
            <a:r>
              <a:rPr lang="zh-CN" altLang="en-US" dirty="0"/>
              <a:t> </a:t>
            </a:r>
            <a:r>
              <a:rPr lang="en-US" altLang="zh-CN" dirty="0"/>
              <a:t>usually</a:t>
            </a:r>
            <a:r>
              <a:rPr lang="zh-CN" altLang="en-US" dirty="0"/>
              <a:t> </a:t>
            </a:r>
            <a:r>
              <a:rPr lang="en-US" altLang="zh-CN" dirty="0"/>
              <a:t>use</a:t>
            </a:r>
            <a:r>
              <a:rPr lang="zh-CN" altLang="en-US" dirty="0"/>
              <a:t> </a:t>
            </a:r>
            <a:r>
              <a:rPr lang="en-US" altLang="zh-CN" dirty="0"/>
              <a:t>3D</a:t>
            </a:r>
            <a:r>
              <a:rPr lang="zh-CN" altLang="en-US" dirty="0"/>
              <a:t> </a:t>
            </a:r>
            <a:r>
              <a:rPr lang="en-US" altLang="zh-CN" dirty="0"/>
              <a:t>convolution</a:t>
            </a:r>
            <a:r>
              <a:rPr lang="zh-CN" altLang="en-US" dirty="0"/>
              <a:t> </a:t>
            </a:r>
            <a:r>
              <a:rPr lang="en-US" altLang="zh-CN" dirty="0"/>
              <a:t>in</a:t>
            </a:r>
            <a:r>
              <a:rPr lang="zh-CN" altLang="en-US" dirty="0"/>
              <a:t> </a:t>
            </a:r>
            <a:r>
              <a:rPr lang="en-US" altLang="zh-CN" dirty="0"/>
              <a:t>image</a:t>
            </a:r>
            <a:r>
              <a:rPr lang="zh-CN" altLang="en-US" dirty="0"/>
              <a:t> </a:t>
            </a:r>
            <a:r>
              <a:rPr lang="en-US" altLang="zh-CN" dirty="0"/>
              <a:t>processing</a:t>
            </a:r>
            <a:r>
              <a:rPr lang="zh-CN" altLang="en-US" dirty="0"/>
              <a:t> </a:t>
            </a:r>
            <a:r>
              <a:rPr lang="en-US" altLang="zh-CN" dirty="0"/>
              <a:t>because we</a:t>
            </a:r>
            <a:r>
              <a:rPr lang="zh-CN" altLang="en-US" dirty="0"/>
              <a:t> </a:t>
            </a:r>
            <a:r>
              <a:rPr lang="en-US" altLang="zh-CN" dirty="0"/>
              <a:t>also</a:t>
            </a:r>
            <a:r>
              <a:rPr lang="zh-CN" altLang="en-US" dirty="0"/>
              <a:t> </a:t>
            </a:r>
            <a:r>
              <a:rPr lang="en-US" altLang="zh-CN" dirty="0"/>
              <a:t>need</a:t>
            </a:r>
            <a:r>
              <a:rPr lang="zh-CN" altLang="en-US" dirty="0"/>
              <a:t> </a:t>
            </a:r>
            <a:r>
              <a:rPr lang="en-US" altLang="zh-CN" dirty="0"/>
              <a:t>to</a:t>
            </a:r>
            <a:r>
              <a:rPr lang="zh-CN" altLang="en-US" dirty="0"/>
              <a:t> </a:t>
            </a:r>
            <a:r>
              <a:rPr lang="en-US" altLang="zh-CN" dirty="0"/>
              <a:t>extract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depth</a:t>
            </a:r>
            <a:r>
              <a:rPr lang="zh-CN" altLang="en-US" dirty="0"/>
              <a:t> </a:t>
            </a:r>
            <a:r>
              <a:rPr lang="en-US" altLang="zh-CN" dirty="0"/>
              <a:t>information.</a:t>
            </a:r>
          </a:p>
          <a:p>
            <a:endParaRPr lang="en-US" dirty="0"/>
          </a:p>
          <a:p>
            <a:r>
              <a:rPr lang="en-US" altLang="zh-CN" dirty="0"/>
              <a:t>Stride</a:t>
            </a:r>
            <a:r>
              <a:rPr lang="zh-CN" altLang="en-US" dirty="0"/>
              <a:t> </a:t>
            </a:r>
            <a:r>
              <a:rPr lang="en-US" altLang="zh-CN" dirty="0"/>
              <a:t>is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number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input</a:t>
            </a:r>
            <a:r>
              <a:rPr lang="zh-CN" altLang="en-US" dirty="0"/>
              <a:t> </a:t>
            </a:r>
            <a:r>
              <a:rPr lang="en-US" altLang="zh-CN" dirty="0"/>
              <a:t>values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kernel</a:t>
            </a:r>
            <a:r>
              <a:rPr lang="zh-CN" altLang="en-US" dirty="0"/>
              <a:t> </a:t>
            </a:r>
            <a:r>
              <a:rPr lang="en-US" altLang="zh-CN" dirty="0"/>
              <a:t>will</a:t>
            </a:r>
            <a:r>
              <a:rPr lang="zh-CN" altLang="en-US" dirty="0"/>
              <a:t> </a:t>
            </a:r>
            <a:r>
              <a:rPr lang="en-US" altLang="zh-CN" dirty="0"/>
              <a:t>jump</a:t>
            </a:r>
            <a:r>
              <a:rPr lang="zh-CN" altLang="en-US" dirty="0"/>
              <a:t> </a:t>
            </a:r>
            <a:r>
              <a:rPr lang="en-US" altLang="zh-CN" dirty="0"/>
              <a:t>when</a:t>
            </a:r>
            <a:r>
              <a:rPr lang="zh-CN" altLang="en-US" dirty="0"/>
              <a:t> </a:t>
            </a:r>
            <a:r>
              <a:rPr lang="en-US" altLang="zh-CN" dirty="0"/>
              <a:t>sliding</a:t>
            </a:r>
            <a:r>
              <a:rPr lang="zh-CN" altLang="en-US" dirty="0"/>
              <a:t> </a:t>
            </a:r>
            <a:r>
              <a:rPr lang="en-US" altLang="zh-CN" dirty="0"/>
              <a:t>on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input</a:t>
            </a:r>
            <a:r>
              <a:rPr lang="zh-CN" altLang="en-US" dirty="0"/>
              <a:t> </a:t>
            </a:r>
            <a:r>
              <a:rPr lang="en-US" altLang="zh-CN" dirty="0"/>
              <a:t>feature</a:t>
            </a:r>
            <a:r>
              <a:rPr lang="zh-CN" altLang="en-US" dirty="0"/>
              <a:t> </a:t>
            </a:r>
            <a:r>
              <a:rPr lang="en-US" altLang="zh-CN" dirty="0"/>
              <a:t>map.</a:t>
            </a:r>
            <a:r>
              <a:rPr lang="zh-CN" altLang="en-US" dirty="0"/>
              <a:t> </a:t>
            </a:r>
            <a:r>
              <a:rPr lang="en-US" altLang="zh-CN" dirty="0"/>
              <a:t>When</a:t>
            </a:r>
            <a:r>
              <a:rPr lang="zh-CN" altLang="en-US" dirty="0"/>
              <a:t> </a:t>
            </a:r>
            <a:r>
              <a:rPr lang="en-US" altLang="zh-CN" dirty="0"/>
              <a:t>stride</a:t>
            </a:r>
            <a:r>
              <a:rPr lang="zh-CN" altLang="en-US" dirty="0"/>
              <a:t> </a:t>
            </a:r>
            <a:r>
              <a:rPr lang="en-US" altLang="zh-CN" dirty="0"/>
              <a:t>=</a:t>
            </a:r>
            <a:r>
              <a:rPr lang="zh-CN" altLang="en-US" dirty="0"/>
              <a:t> </a:t>
            </a:r>
            <a:r>
              <a:rPr lang="en-US" altLang="zh-CN" dirty="0"/>
              <a:t>1,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kernel</a:t>
            </a:r>
            <a:r>
              <a:rPr lang="zh-CN" altLang="en-US" dirty="0"/>
              <a:t> </a:t>
            </a:r>
            <a:r>
              <a:rPr lang="en-US" altLang="zh-CN" dirty="0"/>
              <a:t>moves</a:t>
            </a:r>
            <a:r>
              <a:rPr lang="zh-CN" altLang="en-US" dirty="0"/>
              <a:t> </a:t>
            </a:r>
            <a:r>
              <a:rPr lang="en-US" altLang="zh-CN" dirty="0"/>
              <a:t>to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adjacent input</a:t>
            </a:r>
            <a:r>
              <a:rPr lang="zh-CN" altLang="en-US" dirty="0"/>
              <a:t> </a:t>
            </a:r>
            <a:r>
              <a:rPr lang="en-US" altLang="zh-CN" dirty="0"/>
              <a:t>values</a:t>
            </a:r>
            <a:r>
              <a:rPr lang="zh-CN" altLang="en-US" dirty="0"/>
              <a:t> </a:t>
            </a:r>
            <a:r>
              <a:rPr lang="en-US" altLang="zh-CN" dirty="0"/>
              <a:t>without</a:t>
            </a:r>
            <a:r>
              <a:rPr lang="zh-CN" altLang="en-US" dirty="0"/>
              <a:t> </a:t>
            </a:r>
            <a:r>
              <a:rPr lang="en-US" altLang="zh-CN" dirty="0"/>
              <a:t>jumping.</a:t>
            </a:r>
          </a:p>
          <a:p>
            <a:endParaRPr lang="en-US" dirty="0"/>
          </a:p>
          <a:p>
            <a:r>
              <a:rPr lang="en-US" altLang="zh-CN" dirty="0"/>
              <a:t>Padding</a:t>
            </a:r>
            <a:r>
              <a:rPr lang="zh-CN" altLang="en-US" dirty="0"/>
              <a:t> </a:t>
            </a:r>
            <a:r>
              <a:rPr lang="en-US" altLang="zh-CN" dirty="0"/>
              <a:t>is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number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zeros</a:t>
            </a:r>
            <a:r>
              <a:rPr lang="zh-CN" altLang="en-US" dirty="0"/>
              <a:t> </a:t>
            </a:r>
            <a:r>
              <a:rPr lang="en-US" altLang="zh-CN" dirty="0"/>
              <a:t>added</a:t>
            </a:r>
            <a:r>
              <a:rPr lang="zh-CN" altLang="en-US" dirty="0"/>
              <a:t> </a:t>
            </a:r>
            <a:r>
              <a:rPr lang="en-US" altLang="zh-CN" dirty="0"/>
              <a:t>outside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input</a:t>
            </a:r>
            <a:r>
              <a:rPr lang="zh-CN" altLang="en-US" dirty="0"/>
              <a:t> </a:t>
            </a:r>
            <a:r>
              <a:rPr lang="en-US" altLang="zh-CN" dirty="0"/>
              <a:t>feature</a:t>
            </a:r>
            <a:r>
              <a:rPr lang="zh-CN" altLang="en-US" dirty="0"/>
              <a:t> </a:t>
            </a:r>
            <a:r>
              <a:rPr lang="en-US" altLang="zh-CN" dirty="0"/>
              <a:t>map.</a:t>
            </a:r>
            <a:r>
              <a:rPr lang="zh-CN" altLang="en-US" dirty="0"/>
              <a:t> </a:t>
            </a:r>
            <a:r>
              <a:rPr lang="en-US" altLang="zh-CN" dirty="0"/>
              <a:t>Padding</a:t>
            </a:r>
            <a:r>
              <a:rPr lang="zh-CN" altLang="en-US" dirty="0"/>
              <a:t> </a:t>
            </a:r>
            <a:r>
              <a:rPr lang="en-US" altLang="zh-CN" dirty="0"/>
              <a:t>=</a:t>
            </a:r>
            <a:r>
              <a:rPr lang="zh-CN" altLang="en-US" dirty="0"/>
              <a:t> </a:t>
            </a:r>
            <a:r>
              <a:rPr lang="en-US" altLang="zh-CN" dirty="0"/>
              <a:t>1</a:t>
            </a:r>
            <a:r>
              <a:rPr lang="zh-CN" altLang="en-US" dirty="0"/>
              <a:t> </a:t>
            </a:r>
            <a:r>
              <a:rPr lang="en-US" altLang="zh-CN" dirty="0"/>
              <a:t>means</a:t>
            </a:r>
            <a:r>
              <a:rPr lang="zh-CN" altLang="en-US" dirty="0"/>
              <a:t> </a:t>
            </a:r>
            <a:r>
              <a:rPr lang="en-US" altLang="zh-CN" dirty="0"/>
              <a:t>adding</a:t>
            </a:r>
            <a:r>
              <a:rPr lang="zh-CN" altLang="en-US" dirty="0"/>
              <a:t> </a:t>
            </a:r>
            <a:r>
              <a:rPr lang="en-US" altLang="zh-CN" dirty="0"/>
              <a:t>a</a:t>
            </a:r>
            <a:r>
              <a:rPr lang="zh-CN" altLang="en-US" dirty="0"/>
              <a:t> </a:t>
            </a:r>
            <a:r>
              <a:rPr lang="en-US" altLang="zh-CN" dirty="0"/>
              <a:t>circle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zeros</a:t>
            </a:r>
            <a:r>
              <a:rPr lang="zh-CN" altLang="en-US" dirty="0"/>
              <a:t> </a:t>
            </a:r>
            <a:r>
              <a:rPr lang="en-US" altLang="zh-CN" dirty="0"/>
              <a:t>outside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input</a:t>
            </a:r>
            <a:r>
              <a:rPr lang="zh-CN" altLang="en-US" dirty="0"/>
              <a:t> </a:t>
            </a:r>
            <a:r>
              <a:rPr lang="en-US" altLang="zh-CN" dirty="0"/>
              <a:t>feature</a:t>
            </a:r>
            <a:r>
              <a:rPr lang="zh-CN" altLang="en-US" dirty="0"/>
              <a:t> </a:t>
            </a:r>
            <a:r>
              <a:rPr lang="en-US" altLang="zh-CN" dirty="0"/>
              <a:t>map.</a:t>
            </a:r>
            <a:endParaRPr lang="en-US" dirty="0"/>
          </a:p>
          <a:p>
            <a:endParaRPr lang="en-US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size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output</a:t>
            </a:r>
            <a:r>
              <a:rPr lang="zh-CN" altLang="en-US" dirty="0"/>
              <a:t> </a:t>
            </a:r>
            <a:r>
              <a:rPr lang="en-US" altLang="zh-CN" dirty="0"/>
              <a:t>can</a:t>
            </a:r>
            <a:r>
              <a:rPr lang="zh-CN" altLang="en-US" dirty="0"/>
              <a:t> </a:t>
            </a:r>
            <a:r>
              <a:rPr lang="en-US" altLang="zh-CN" dirty="0"/>
              <a:t>be</a:t>
            </a:r>
            <a:r>
              <a:rPr lang="zh-CN" altLang="en-US" dirty="0"/>
              <a:t> </a:t>
            </a:r>
            <a:r>
              <a:rPr lang="en-US" altLang="zh-CN" dirty="0"/>
              <a:t>calculated:</a:t>
            </a:r>
            <a:r>
              <a:rPr lang="zh-CN" altLang="en-US" dirty="0"/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Output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=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(Input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+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*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Padding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–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Kernel)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/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Stride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+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In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this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example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: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 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(5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+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*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–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3)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/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+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=</a:t>
            </a:r>
            <a:r>
              <a:rPr lang="zh-CN" altLang="en-US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2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</a:t>
            </a:r>
            <a:endParaRPr lang="en-US" sz="12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51CA6C7-3AC9-4A26-B0BF-DF8AFF74067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90529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Mark which layer is which -&gt; first layer as input, second as kernel and last as output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625C-04B1-491E-B00F-224B14306171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4248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E625C-04B1-491E-B00F-224B14306171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0383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 txBox="1">
            <a:spLocks noGrp="1"/>
          </p:cNvSpPr>
          <p:nvPr>
            <p:ph type="body" idx="1"/>
          </p:nvPr>
        </p:nvSpPr>
        <p:spPr>
          <a:xfrm>
            <a:off x="701041" y="4415790"/>
            <a:ext cx="5608319" cy="4183380"/>
          </a:xfrm>
          <a:prstGeom prst="rect">
            <a:avLst/>
          </a:prstGeom>
        </p:spPr>
        <p:txBody>
          <a:bodyPr lIns="93162" tIns="93162" rIns="93162" bIns="93162" anchor="t" anchorCtr="0">
            <a:noAutofit/>
          </a:bodyPr>
          <a:lstStyle/>
          <a:p>
            <a:endParaRPr/>
          </a:p>
        </p:txBody>
      </p:sp>
      <p:sp>
        <p:nvSpPr>
          <p:cNvPr id="326" name="Shape 326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0081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388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lide Image Placeholder 1">
            <a:extLst>
              <a:ext uri="{FF2B5EF4-FFF2-40B4-BE49-F238E27FC236}">
                <a16:creationId xmlns:a16="http://schemas.microsoft.com/office/drawing/2014/main" id="{F1B71060-4BED-264E-B5AB-5D060FC9E9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4" name="Notes Placeholder 2">
            <a:extLst>
              <a:ext uri="{FF2B5EF4-FFF2-40B4-BE49-F238E27FC236}">
                <a16:creationId xmlns:a16="http://schemas.microsoft.com/office/drawing/2014/main" id="{F3B43675-ED60-3540-9853-82CA7DDDCB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A100 fine-grained structured sparsity prunes trained weights with a 2-out-of-4 non-zero pattern, followed by a simple and universal recipe for fine-tuning the non-zero weights. The weights are compressed for a 2x reduction in data footprint and bandwidth, and the A100 Sparse Tensor Core doubles math throughput by skipping the zeros (see </a:t>
            </a:r>
            <a:r>
              <a:rPr lang="en-US" sz="1200" dirty="0"/>
              <a:t>https://</a:t>
            </a:r>
            <a:r>
              <a:rPr lang="en-US" sz="1200" dirty="0" err="1"/>
              <a:t>developer.nvidia.com</a:t>
            </a:r>
            <a:r>
              <a:rPr lang="en-US" sz="1200" dirty="0"/>
              <a:t>/blog/</a:t>
            </a:r>
            <a:r>
              <a:rPr lang="en-US" sz="1200" dirty="0" err="1"/>
              <a:t>nvidia</a:t>
            </a:r>
            <a:r>
              <a:rPr lang="en-US" sz="1200" dirty="0"/>
              <a:t>-ampere-architecture-in-depth/</a:t>
            </a:r>
            <a:r>
              <a:rPr lang="en-US" sz="1200" i="0" dirty="0">
                <a:latin typeface="Arial" panose="020B0604020202020204" pitchFamily="34" charset="0"/>
                <a:ea typeface="ＭＳ Ｐゴシック" panose="020B0600070205080204" pitchFamily="34" charset="-128"/>
              </a:rPr>
              <a:t>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</p:txBody>
      </p:sp>
      <p:sp>
        <p:nvSpPr>
          <p:cNvPr id="84995" name="Slide Number Placeholder 3">
            <a:extLst>
              <a:ext uri="{FF2B5EF4-FFF2-40B4-BE49-F238E27FC236}">
                <a16:creationId xmlns:a16="http://schemas.microsoft.com/office/drawing/2014/main" id="{DA2FEC94-CE7C-7F4D-9AEB-C4F824521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5EA8C3D-9B74-7A43-B7E8-1232C63E8CD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8536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lide Image Placeholder 1">
            <a:extLst>
              <a:ext uri="{FF2B5EF4-FFF2-40B4-BE49-F238E27FC236}">
                <a16:creationId xmlns:a16="http://schemas.microsoft.com/office/drawing/2014/main" id="{F1B71060-4BED-264E-B5AB-5D060FC9E9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4" name="Notes Placeholder 2">
            <a:extLst>
              <a:ext uri="{FF2B5EF4-FFF2-40B4-BE49-F238E27FC236}">
                <a16:creationId xmlns:a16="http://schemas.microsoft.com/office/drawing/2014/main" id="{F3B43675-ED60-3540-9853-82CA7DDDCB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A100 fine-grained structured sparsity prunes trained weights with a 2-out-of-4 non-zero pattern, followed by a simple and universal recipe for fine-tuning the non-zero weights. The weights are compressed for a 2x reduction in data footprint and bandwidth, and the A100 Sparse Tensor Core doubles math throughput by skipping the zeros (see </a:t>
            </a:r>
            <a:r>
              <a:rPr lang="en-US" sz="1200" dirty="0"/>
              <a:t>https://</a:t>
            </a:r>
            <a:r>
              <a:rPr lang="en-US" sz="1200" dirty="0" err="1"/>
              <a:t>developer.nvidia.com</a:t>
            </a:r>
            <a:r>
              <a:rPr lang="en-US" sz="1200" dirty="0"/>
              <a:t>/blog/</a:t>
            </a:r>
            <a:r>
              <a:rPr lang="en-US" sz="1200" dirty="0" err="1"/>
              <a:t>nvidia</a:t>
            </a:r>
            <a:r>
              <a:rPr lang="en-US" sz="1200" dirty="0"/>
              <a:t>-ampere-architecture-in-depth/</a:t>
            </a:r>
            <a:r>
              <a:rPr lang="en-US" sz="1200" i="0" dirty="0">
                <a:latin typeface="Arial" panose="020B0604020202020204" pitchFamily="34" charset="0"/>
                <a:ea typeface="ＭＳ Ｐゴシック" panose="020B0600070205080204" pitchFamily="34" charset="-128"/>
              </a:rPr>
              <a:t>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</p:txBody>
      </p:sp>
      <p:sp>
        <p:nvSpPr>
          <p:cNvPr id="84995" name="Slide Number Placeholder 3">
            <a:extLst>
              <a:ext uri="{FF2B5EF4-FFF2-40B4-BE49-F238E27FC236}">
                <a16:creationId xmlns:a16="http://schemas.microsoft.com/office/drawing/2014/main" id="{DA2FEC94-CE7C-7F4D-9AEB-C4F824521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5EA8C3D-9B74-7A43-B7E8-1232C63E8CD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520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9796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lide Image Placeholder 1">
            <a:extLst>
              <a:ext uri="{FF2B5EF4-FFF2-40B4-BE49-F238E27FC236}">
                <a16:creationId xmlns:a16="http://schemas.microsoft.com/office/drawing/2014/main" id="{F1B71060-4BED-264E-B5AB-5D060FC9E9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4" name="Notes Placeholder 2">
            <a:extLst>
              <a:ext uri="{FF2B5EF4-FFF2-40B4-BE49-F238E27FC236}">
                <a16:creationId xmlns:a16="http://schemas.microsoft.com/office/drawing/2014/main" id="{F3B43675-ED60-3540-9853-82CA7DDDCB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4995" name="Slide Number Placeholder 3">
            <a:extLst>
              <a:ext uri="{FF2B5EF4-FFF2-40B4-BE49-F238E27FC236}">
                <a16:creationId xmlns:a16="http://schemas.microsoft.com/office/drawing/2014/main" id="{DA2FEC94-CE7C-7F4D-9AEB-C4F824521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2813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5EA8C3D-9B74-7A43-B7E8-1232C63E8CDC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28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3422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4cc94d6b89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4cc94d6b89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510f0515bc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510f0515bc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94201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510f0515bc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510f0515bc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69738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510f0515bc_0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510f0515bc_0_1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10f0515bc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10f0515bc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56161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10f0515bc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10f0515bc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479738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10f0515bc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10f0515bc_0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31569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237748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For an image classification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task, 256 Google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TPUv4’s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performance is nearly as fast as 768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Nvidia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A100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graphics cards combined with 192 AMD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Epyc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7742 CPU cores and 512 of Huawei’s AI-optimized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Ascend910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chips paired with 128 Intel Xeon Platinum 8168 cores. 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  <a:p>
            <a:r>
              <a:rPr lang="en-US" dirty="0"/>
              <a:t>https://venturebeat.com/2021/05/18/google-details-new-ai-accelerator-chips/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3286A4-7211-A74A-AC00-948057392F5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319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914864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2586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7615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83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19891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23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3057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7729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410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6D60644-4EFD-4AF6-93FF-77C38B01238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452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4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5.emf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2073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7788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25" tIns="45713" rIns="91425" bIns="45713"/>
          <a:lstStyle/>
          <a:p>
            <a:pPr defTabSz="914259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259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60671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60106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30" indent="0">
              <a:buNone/>
              <a:defRPr sz="1800"/>
            </a:lvl2pPr>
            <a:lvl3pPr marL="914259" indent="0">
              <a:buNone/>
              <a:defRPr sz="1600"/>
            </a:lvl3pPr>
            <a:lvl4pPr marL="1371390" indent="0">
              <a:buNone/>
              <a:defRPr sz="1400"/>
            </a:lvl4pPr>
            <a:lvl5pPr marL="1828519" indent="0">
              <a:buNone/>
              <a:defRPr sz="1400"/>
            </a:lvl5pPr>
            <a:lvl6pPr marL="2285649" indent="0">
              <a:buNone/>
              <a:defRPr sz="1400"/>
            </a:lvl6pPr>
            <a:lvl7pPr marL="2742780" indent="0">
              <a:buNone/>
              <a:defRPr sz="1400"/>
            </a:lvl7pPr>
            <a:lvl8pPr marL="3199908" indent="0">
              <a:buNone/>
              <a:defRPr sz="1400"/>
            </a:lvl8pPr>
            <a:lvl9pPr marL="365703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94115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36918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6130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79251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23636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666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59" indent="0">
              <a:buNone/>
              <a:defRPr sz="2400"/>
            </a:lvl3pPr>
            <a:lvl4pPr marL="1371390" indent="0">
              <a:buNone/>
              <a:defRPr sz="2000"/>
            </a:lvl4pPr>
            <a:lvl5pPr marL="1828519" indent="0">
              <a:buNone/>
              <a:defRPr sz="2000"/>
            </a:lvl5pPr>
            <a:lvl6pPr marL="2285649" indent="0">
              <a:buNone/>
              <a:defRPr sz="2000"/>
            </a:lvl6pPr>
            <a:lvl7pPr marL="2742780" indent="0">
              <a:buNone/>
              <a:defRPr sz="2000"/>
            </a:lvl7pPr>
            <a:lvl8pPr marL="3199908" indent="0">
              <a:buNone/>
              <a:defRPr sz="2000"/>
            </a:lvl8pPr>
            <a:lvl9pPr marL="365703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8525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9005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7450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54617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395310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11025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1952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95997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78965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43751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839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3758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899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25351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48511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93932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98746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33473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97461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4892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24448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776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9496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91527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00974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3857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656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82387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62779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90810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25228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8135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680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96378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24211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46402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77123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38169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73753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96438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0202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15773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10429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900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19762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38515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01379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50670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18474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77416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80416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6492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8855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59584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865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1434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087117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22151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218779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31674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38239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51071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73656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05977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02" tIns="45702" rIns="91402" bIns="45702"/>
          <a:lstStyle/>
          <a:p>
            <a:pPr defTabSz="914024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024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7461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3079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6310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11" indent="0">
              <a:buNone/>
              <a:defRPr sz="1800"/>
            </a:lvl2pPr>
            <a:lvl3pPr marL="914024" indent="0">
              <a:buNone/>
              <a:defRPr sz="1600"/>
            </a:lvl3pPr>
            <a:lvl4pPr marL="1371040" indent="0">
              <a:buNone/>
              <a:defRPr sz="1400"/>
            </a:lvl4pPr>
            <a:lvl5pPr marL="1828052" indent="0">
              <a:buNone/>
              <a:defRPr sz="1400"/>
            </a:lvl5pPr>
            <a:lvl6pPr marL="2285064" indent="0">
              <a:buNone/>
              <a:defRPr sz="1400"/>
            </a:lvl6pPr>
            <a:lvl7pPr marL="2742079" indent="0">
              <a:buNone/>
              <a:defRPr sz="1400"/>
            </a:lvl7pPr>
            <a:lvl8pPr marL="3199088" indent="0">
              <a:buNone/>
              <a:defRPr sz="1400"/>
            </a:lvl8pPr>
            <a:lvl9pPr marL="365610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6699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6953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7271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4021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55188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3416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4" indent="0">
              <a:buNone/>
              <a:defRPr sz="2400"/>
            </a:lvl3pPr>
            <a:lvl4pPr marL="1371040" indent="0">
              <a:buNone/>
              <a:defRPr sz="2000"/>
            </a:lvl4pPr>
            <a:lvl5pPr marL="1828052" indent="0">
              <a:buNone/>
              <a:defRPr sz="2000"/>
            </a:lvl5pPr>
            <a:lvl6pPr marL="2285064" indent="0">
              <a:buNone/>
              <a:defRPr sz="2000"/>
            </a:lvl6pPr>
            <a:lvl7pPr marL="2742079" indent="0">
              <a:buNone/>
              <a:defRPr sz="2000"/>
            </a:lvl7pPr>
            <a:lvl8pPr marL="3199088" indent="0">
              <a:buNone/>
              <a:defRPr sz="2000"/>
            </a:lvl8pPr>
            <a:lvl9pPr marL="3656104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62361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07465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77708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8789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16302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48962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6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45995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2348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06624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88374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2485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4790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390558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037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3785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DD642-5717-9C43-BCF7-E4F88A58C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422593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4AC23-9DE4-C746-BC02-D3085298A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2544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65027-C458-0F45-A175-76C38D629A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962719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F2552-3716-B24B-9F3D-FF7B024E8C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63355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5230-971F-2E41-8CFA-14A60A5B22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32064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DEAA0-2A78-7C4C-AC1D-0745BDD659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154556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A15DC-7DB6-2E4F-8E40-D436CE9278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0992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972F1-201A-1341-A138-68D5169749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80272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A4686-03CC-5744-B2F1-C7CFBAB9DD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54714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60323-C27F-274D-98DD-E8A584096F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246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88956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8D1A2-8B05-D448-BEED-1DCCC56698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045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2FA06-CF86-2545-AF2A-570D639DE5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3002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46173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977340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964163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227174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42525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028508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796304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83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85819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70178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84887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93316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02" tIns="45702" rIns="91402" bIns="45702"/>
          <a:lstStyle/>
          <a:p>
            <a:pPr defTabSz="914024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024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59938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56006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11" indent="0">
              <a:buNone/>
              <a:defRPr sz="1800"/>
            </a:lvl2pPr>
            <a:lvl3pPr marL="914024" indent="0">
              <a:buNone/>
              <a:defRPr sz="1600"/>
            </a:lvl3pPr>
            <a:lvl4pPr marL="1371040" indent="0">
              <a:buNone/>
              <a:defRPr sz="1400"/>
            </a:lvl4pPr>
            <a:lvl5pPr marL="1828052" indent="0">
              <a:buNone/>
              <a:defRPr sz="1400"/>
            </a:lvl5pPr>
            <a:lvl6pPr marL="2285064" indent="0">
              <a:buNone/>
              <a:defRPr sz="1400"/>
            </a:lvl6pPr>
            <a:lvl7pPr marL="2742079" indent="0">
              <a:buNone/>
              <a:defRPr sz="1400"/>
            </a:lvl7pPr>
            <a:lvl8pPr marL="3199088" indent="0">
              <a:buNone/>
              <a:defRPr sz="1400"/>
            </a:lvl8pPr>
            <a:lvl9pPr marL="365610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234862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2077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624576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7743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739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32107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80208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4" indent="0">
              <a:buNone/>
              <a:defRPr sz="2400"/>
            </a:lvl3pPr>
            <a:lvl4pPr marL="1371040" indent="0">
              <a:buNone/>
              <a:defRPr sz="2000"/>
            </a:lvl4pPr>
            <a:lvl5pPr marL="1828052" indent="0">
              <a:buNone/>
              <a:defRPr sz="2000"/>
            </a:lvl5pPr>
            <a:lvl6pPr marL="2285064" indent="0">
              <a:buNone/>
              <a:defRPr sz="2000"/>
            </a:lvl6pPr>
            <a:lvl7pPr marL="2742079" indent="0">
              <a:buNone/>
              <a:defRPr sz="2000"/>
            </a:lvl7pPr>
            <a:lvl8pPr marL="3199088" indent="0">
              <a:buNone/>
              <a:defRPr sz="2000"/>
            </a:lvl8pPr>
            <a:lvl9pPr marL="3656104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00111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235911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4812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193878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18523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88369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650700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38433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8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399281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577748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5902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2036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15902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83518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6466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1047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4591281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97539033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45957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994594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077432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865466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95563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8291441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white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white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white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86238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2987500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8769312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175784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124249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2656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93300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623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575383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01111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265468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52016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853053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92141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3888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41063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 anchor="ctr"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6561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694508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6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59205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307237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118285041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0386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10" name="직선 연결선 9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4290364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32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32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857536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871302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560198658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479520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556325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79847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5720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9" name="Picture 8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80221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566681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79462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569968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015984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952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945983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225097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E240D94-E5C6-2B45-92EB-F7FCCB9B61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9261544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67B2952-2F74-D544-92BC-FBFBE9A340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4734131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F9F7682-838C-D145-8DB5-B49C18A130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81536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4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332104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E01938C-1825-4C47-ADAA-667501E8BB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6725712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2E44CBD-17AA-1C44-8BA0-F0313DF1E0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9638184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14E6E70-902E-8E4C-B56A-EB171DB5C3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0595539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920B83-E5C7-4748-945F-F958559473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4433047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84C42A7-D582-E24E-B2AD-3611212565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5594660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5B44AF-607F-D14C-BF32-685CA37DFF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8801899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DCDFAA6-D8FF-694C-834A-ACCCD8522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3007646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D923AAA-1C55-7E45-B953-D9BFED328D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2791579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668BF9C-93BB-B548-912F-BE2A1331A6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9291953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60F4C6C-A4AD-634C-B2AA-5823E85646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48790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4" name="Picture 3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26866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E9D27D4-CF21-B743-868C-38D13B2F42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53838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8F35F6C-2FE9-E643-BA9E-744EBFA979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4610873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36820D8-511C-334B-9255-32401B2237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7451274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42E3693-D302-D64D-8335-04DBBDCAC3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476566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C3B91E-9495-5D4C-A473-89DD744F31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6490494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317DB17-6DD3-1D47-9DC7-29C718BD88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046420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8B564A7-2749-BD47-ACBB-5E9A7893C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832840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3FA10DE-9244-444C-BB66-013E28A2D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4697964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E2563C0-B5B3-BE4C-AFD7-D5025596D7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0607558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6147B-D8F4-B34F-ACFC-F4150A9F50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821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6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71892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B4B655F-9513-DB41-847A-CB5F5ABCD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7416239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F70262A-25C7-1D4F-BA49-9AAD51FA1D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4502549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6AFF24C-C776-6444-B9B7-94F550F93C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374486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D46D27-56D0-344A-BE31-89C869EBEE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4090518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925BFE8-1EE5-7749-87C6-59D7618397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5012137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9151F3C-38B5-C447-BBE5-70E1ABFC6B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0859395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07B9740-5855-2A42-B252-D99EB4C57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6816981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C5EF0D-3683-CA41-828D-672F2E3955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691591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D11A51B-8B96-BD4C-95B5-FCA03A36A3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32537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89F2BAA-D8FE-2C4D-A9A5-9491AFC1AF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99147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755826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D55E5-B32B-4F74-A6C1-BD86227D21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046030-B5FC-47C1-9A50-587538454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271A1-6155-42A8-B341-F4E9768C2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1CEEE-7FA1-4124-9937-29EDE5B9A220}" type="datetime1">
              <a:rPr lang="en-US" smtClean="0"/>
              <a:t>10/5/22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D8E9FB-6109-469D-98AF-9FD9E26E4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8E12C7-9630-4D64-AA9F-3D2136AED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482051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02345-B885-4CE4-A7A9-BEBC44E9A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64" y="-192751"/>
            <a:ext cx="8787592" cy="1325563"/>
          </a:xfrm>
        </p:spPr>
        <p:txBody>
          <a:bodyPr>
            <a:normAutofit/>
          </a:bodyPr>
          <a:lstStyle>
            <a:lvl1pPr>
              <a:defRPr sz="3750" b="1">
                <a:solidFill>
                  <a:srgbClr val="264478"/>
                </a:solidFill>
                <a:latin typeface="Garamond" panose="02020404030301010803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772DA-5081-48F1-81DB-6E5E34A0C8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63" y="1148424"/>
            <a:ext cx="8787592" cy="5345083"/>
          </a:xfrm>
        </p:spPr>
        <p:txBody>
          <a:bodyPr/>
          <a:lstStyle>
            <a:lvl1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5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AB7E1-A7A2-4C39-A9E3-2D1E248D6B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93507"/>
            <a:ext cx="2057400" cy="365125"/>
          </a:xfrm>
        </p:spPr>
        <p:txBody>
          <a:bodyPr/>
          <a:lstStyle/>
          <a:p>
            <a:fld id="{4F61C38E-16A4-4D5B-A161-AAA95549CBFE}" type="datetime1">
              <a:rPr lang="en-US" smtClean="0"/>
              <a:t>10/5/22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7C47C3-9BBD-4A34-8536-E1F897482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93507"/>
            <a:ext cx="30861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28B55B-C111-48E8-AF65-ECEDE511E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51339" y="6540399"/>
            <a:ext cx="2057400" cy="365125"/>
          </a:xfrm>
        </p:spPr>
        <p:txBody>
          <a:bodyPr/>
          <a:lstStyle>
            <a:lvl1pPr>
              <a:defRPr sz="1200" b="1">
                <a:solidFill>
                  <a:schemeClr val="tx1"/>
                </a:solidFill>
              </a:defRPr>
            </a:lvl1pPr>
          </a:lstStyle>
          <a:p>
            <a:fld id="{C3B5F978-99DD-4B09-979A-AB31C135CA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434325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E31F5-F9D4-436F-9D28-BEA55F634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BCF3E9-F0FA-4F25-9933-CE221D480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B12824-23C1-474E-9D7E-D5D61F928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7390-7B96-4485-84DF-9BAEF761038C}" type="datetime1">
              <a:rPr lang="en-US" smtClean="0"/>
              <a:t>10/5/22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0A4B7F-AD55-4B55-A693-5E24BF1B7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A63661-C7E6-4C44-B7C3-ACB4A646E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958846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9A5FB-1039-4A5B-809F-502056FD4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CE11E0-23C1-46B0-AC26-3FC0F062FB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D544AB-F356-497F-9D0C-4BD98DF7B6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7FC193-B5F7-4A87-B2AA-D96A86C48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8DF07-7D9E-4532-ADD1-EEEF290905BF}" type="datetime1">
              <a:rPr lang="en-US" smtClean="0"/>
              <a:t>10/5/22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8E2396-276C-4A96-B67D-3B5FFD643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1843F0-96AF-4418-964C-33BBA535A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2392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5BAFE-8DC6-4CC6-A2AF-02CD39DAE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C0515D-B43D-46F6-A33F-CF857E48F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ED834E-0BA2-4CD4-B173-B41E47530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13C59-FEE6-4D42-8A2F-AE010BFDE6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4DFE4A-9B5B-43F4-BB8D-DC7E2A9AD4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4F3540-2081-4A40-84E0-A25797890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9A293-66DE-4C29-BB7A-344BFEC8263A}" type="datetime1">
              <a:rPr lang="en-US" smtClean="0"/>
              <a:t>10/5/22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DF1A9B-BAE9-4804-8DA7-DF286D1AB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A135DB-12B0-40E5-A531-02E87D2FF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578979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9F53A-5F56-43E7-BBA1-E0873BCE4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543535-A96C-4179-8E0C-84E24136B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0844F-2B55-4E19-BE9E-2DEEF221CCE7}" type="datetime1">
              <a:rPr lang="en-US" smtClean="0"/>
              <a:t>10/5/22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A0327C-D84B-4C0F-A608-775B9F29C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273282-6D02-4EEC-9314-929839307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208699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C2127B-FDBC-4761-86B3-2F6CE21CF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487C-61F1-418B-B41A-B3D0A78CD85B}" type="datetime1">
              <a:rPr lang="en-US" smtClean="0"/>
              <a:t>10/5/22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3FB697-0E5E-48E6-BFD5-D72518A1A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0AA3E0-D09D-4A11-BC86-24F77E513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066578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044A5-DD73-486D-A37C-8A0571CB6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F4E805-BB75-4C4D-9D4A-45965517B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5D4829-263C-46EF-BC73-02C804E9F0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8CF844-3E5D-416F-8C24-24607AFFE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3E3B2-50D6-4DF1-BAD5-55A7E491F4DD}" type="datetime1">
              <a:rPr lang="en-US" smtClean="0"/>
              <a:t>10/5/22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256F0E-ADE5-4D11-802C-0DFE31C9D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234A0A-1BC0-477C-86E3-4FADD3659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44912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91EA3-C5F5-40A2-96F6-80AA77557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A9E2F6-2C00-47C1-8FF5-1552AB0F5D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B356D6-C7F6-4C4E-B5FF-B875F6B11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0B9D7E-4CC8-4EBF-A153-E372194DA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0C513-92DE-4C16-B534-2C1B38706F00}" type="datetime1">
              <a:rPr lang="en-US" smtClean="0"/>
              <a:t>10/5/22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A82A02-098F-4942-9B9D-4ED5E32A3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7B8DF9-685B-4458-86D1-6CCA9A2A5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130047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736DE-EBEE-4359-B24C-722EFF55F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A627EB-9F96-4EA7-A054-75AE0A18CD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FF8C3D-A8A0-4D32-AA1F-9EACD855C6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BEB31-6BC8-4C5E-9723-F13B961CC4C2}" type="datetime1">
              <a:rPr lang="en-US" smtClean="0"/>
              <a:t>10/5/22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915388-6200-43F5-94B6-69BC0BABF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0CEEF-2877-4617-BA26-ADF79D27E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9510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857697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012DAE-C698-427A-9381-4FFF89E100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720FC8-AA1D-45C8-A249-671EE213F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0FC71B-A47B-4E99-AC7F-4C7B2890E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A7C2-BE5A-4569-BBE3-18E8C7F340EB}" type="datetime1">
              <a:rPr lang="en-US" smtClean="0"/>
              <a:t>10/5/22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BF2B56-7D26-4C25-8845-23FE10631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192AA-9A69-4D3A-8645-3E774BF2D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5F978-99DD-4B09-979A-AB31C135CA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994134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6500" y="1355751"/>
            <a:ext cx="8471002" cy="4821213"/>
          </a:xfrm>
          <a:prstGeom prst="rect">
            <a:avLst/>
          </a:prstGeom>
        </p:spPr>
        <p:txBody>
          <a:bodyPr wrap="square">
            <a:normAutofit/>
          </a:bodyPr>
          <a:lstStyle>
            <a:lvl1pPr>
              <a:defRPr sz="2400" b="1"/>
            </a:lvl1pPr>
            <a:lvl2pPr>
              <a:defRPr sz="2000" b="1"/>
            </a:lvl2pPr>
            <a:lvl3pPr>
              <a:defRPr sz="2000" b="1"/>
            </a:lvl3pPr>
            <a:lvl4pPr>
              <a:defRPr sz="2000" b="1"/>
            </a:lvl4pPr>
            <a:lvl5pPr>
              <a:defRPr sz="2000" b="1"/>
            </a:lvl5pPr>
            <a:lvl6pPr marL="1885903" marR="0" indent="-171446" algn="l" defTabSz="685783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 b="1"/>
            </a:lvl6pPr>
            <a:lvl7pPr>
              <a:defRPr sz="2000" b="1"/>
            </a:lvl7pPr>
            <a:lvl8pPr>
              <a:defRPr sz="2000" b="1"/>
            </a:lvl8pPr>
            <a:lvl9pPr>
              <a:defRPr sz="2000" b="1"/>
            </a:lvl9pPr>
          </a:lstStyle>
          <a:p>
            <a:pPr lvl="0"/>
            <a:r>
              <a:rPr lang="en-US" noProof="0" dirty="0"/>
              <a:t>First Level Content</a:t>
            </a:r>
          </a:p>
          <a:p>
            <a:pPr lvl="1"/>
            <a:r>
              <a:rPr lang="en-US" noProof="0" dirty="0"/>
              <a:t>Second Level Content</a:t>
            </a:r>
          </a:p>
          <a:p>
            <a:pPr lvl="2"/>
            <a:r>
              <a:rPr lang="en-US" noProof="0" dirty="0"/>
              <a:t>Third Level Content</a:t>
            </a:r>
          </a:p>
          <a:p>
            <a:pPr lvl="3"/>
            <a:r>
              <a:rPr lang="en-US" noProof="0" dirty="0"/>
              <a:t>Fourth Level Content</a:t>
            </a:r>
          </a:p>
          <a:p>
            <a:pPr lvl="4"/>
            <a:r>
              <a:rPr lang="en-US" noProof="0" dirty="0"/>
              <a:t>Fifth Level Content</a:t>
            </a:r>
          </a:p>
          <a:p>
            <a:pPr marL="1885903" marR="0" lvl="5" indent="-171446" algn="l" defTabSz="685783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noProof="0" dirty="0"/>
              <a:t>Sixth Level Content</a:t>
            </a:r>
          </a:p>
          <a:p>
            <a:pPr lvl="6"/>
            <a:r>
              <a:rPr lang="en-US" noProof="0" dirty="0"/>
              <a:t>Seventh Level Content</a:t>
            </a:r>
          </a:p>
          <a:p>
            <a:pPr lvl="7"/>
            <a:r>
              <a:rPr lang="en-US" noProof="0" dirty="0"/>
              <a:t>Eight Level Content</a:t>
            </a:r>
          </a:p>
          <a:p>
            <a:pPr lvl="8"/>
            <a:r>
              <a:rPr lang="en-US" noProof="0" dirty="0"/>
              <a:t>Ninth Level Content</a:t>
            </a:r>
          </a:p>
        </p:txBody>
      </p:sp>
      <p:sp>
        <p:nvSpPr>
          <p:cNvPr id="25" name="Title 24"/>
          <p:cNvSpPr>
            <a:spLocks noGrp="1"/>
          </p:cNvSpPr>
          <p:nvPr>
            <p:ph type="title" hasCustomPrompt="1"/>
          </p:nvPr>
        </p:nvSpPr>
        <p:spPr>
          <a:xfrm>
            <a:off x="136188" y="126792"/>
            <a:ext cx="8871626" cy="770536"/>
          </a:xfrm>
          <a:prstGeom prst="rect">
            <a:avLst/>
          </a:prstGeom>
        </p:spPr>
        <p:txBody>
          <a:bodyPr wrap="none" anchor="ctr" anchorCtr="0">
            <a:noAutofit/>
          </a:bodyPr>
          <a:lstStyle>
            <a:lvl1pPr>
              <a:defRPr b="1"/>
            </a:lvl1pPr>
          </a:lstStyle>
          <a:p>
            <a:r>
              <a:rPr lang="en-US" noProof="0" dirty="0"/>
              <a:t>Slide Title</a:t>
            </a:r>
          </a:p>
        </p:txBody>
      </p:sp>
      <p:sp>
        <p:nvSpPr>
          <p:cNvPr id="32" name="Date Placeholder 31"/>
          <p:cNvSpPr>
            <a:spLocks noGrp="1"/>
          </p:cNvSpPr>
          <p:nvPr>
            <p:ph type="dt" sz="half" idx="10"/>
          </p:nvPr>
        </p:nvSpPr>
        <p:spPr>
          <a:xfrm>
            <a:off x="336500" y="6356352"/>
            <a:ext cx="2349551" cy="365125"/>
          </a:xfrm>
          <a:prstGeom prst="rect">
            <a:avLst/>
          </a:prstGeom>
        </p:spPr>
        <p:txBody>
          <a:bodyPr anchor="b"/>
          <a:lstStyle>
            <a:lvl1pPr>
              <a:defRPr sz="1200"/>
            </a:lvl1pPr>
          </a:lstStyle>
          <a:p>
            <a:fld id="{9BBA9606-94C5-4E0E-A762-6295BFB7FB5C}" type="datetime1">
              <a:rPr lang="en-US" noProof="1" smtClean="0"/>
              <a:t>10/5/22</a:t>
            </a:fld>
            <a:endParaRPr lang="en-US" noProof="1"/>
          </a:p>
        </p:txBody>
      </p:sp>
      <p:sp>
        <p:nvSpPr>
          <p:cNvPr id="33" name="Footer Placeholder 32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anchor="b"/>
          <a:lstStyle>
            <a:lvl1pPr algn="ctr">
              <a:defRPr sz="1200"/>
            </a:lvl1pPr>
          </a:lstStyle>
          <a:p>
            <a:endParaRPr lang="en-US" noProof="1"/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349551" cy="365125"/>
          </a:xfrm>
          <a:prstGeom prst="rect">
            <a:avLst/>
          </a:prstGeom>
        </p:spPr>
        <p:txBody>
          <a:bodyPr anchor="b"/>
          <a:lstStyle>
            <a:lvl1pPr algn="r">
              <a:defRPr sz="1200"/>
            </a:lvl1pPr>
          </a:lstStyle>
          <a:p>
            <a:fld id="{22DECF6A-13F7-418C-BBFC-95033FFCD5F1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8951676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10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429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5616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4183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5562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9346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983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3337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7990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703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0985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877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1599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69925" indent="-325438">
              <a:buFont typeface="Wingdings" charset="2"/>
              <a:buChar char="q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28600" y="908720"/>
            <a:ext cx="8610600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78842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2753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908720"/>
            <a:ext cx="8610600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99415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69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052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8088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4753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1787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8343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4039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ack&amp;w.png"/>
          <p:cNvPicPr>
            <a:picLocks noChangeAspect="1"/>
          </p:cNvPicPr>
          <p:nvPr userDrawn="1"/>
        </p:nvPicPr>
        <p:blipFill>
          <a:blip r:embed="rId2"/>
          <a:srcRect t="-3067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6494" y="469200"/>
            <a:ext cx="7772400" cy="1308232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6494" y="1941516"/>
            <a:ext cx="5009103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>
                <a:solidFill>
                  <a:schemeClr val="accent1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-1" y="5967630"/>
            <a:ext cx="9144001" cy="890370"/>
          </a:xfrm>
          <a:prstGeom prst="rect">
            <a:avLst/>
          </a:prstGeom>
          <a:solidFill>
            <a:srgbClr val="FFFFFF">
              <a:alpha val="6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9" name="Picture 8" descr="ecelogorb.psd"/>
          <p:cNvPicPr>
            <a:picLocks noChangeAspect="1"/>
          </p:cNvPicPr>
          <p:nvPr userDrawn="1"/>
        </p:nvPicPr>
        <p:blipFill>
          <a:blip r:embed="rId3">
            <a:lum bright="-8000"/>
          </a:blip>
          <a:stretch>
            <a:fillRect/>
          </a:stretch>
        </p:blipFill>
        <p:spPr>
          <a:xfrm>
            <a:off x="252528" y="6080245"/>
            <a:ext cx="3275179" cy="655036"/>
          </a:xfrm>
          <a:prstGeom prst="rect">
            <a:avLst/>
          </a:prstGeom>
          <a:effectLst/>
        </p:spPr>
      </p:pic>
      <p:pic>
        <p:nvPicPr>
          <p:cNvPr id="10" name="Picture 9" descr="CMU_logo_horiz_black.eps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08519" y="6259200"/>
            <a:ext cx="3895838" cy="3544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4128590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4327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9500"/>
            <a:ext cx="8229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994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197429"/>
            <a:ext cx="8229600" cy="44413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2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4748584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1079500"/>
            <a:ext cx="4038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648200" y="1079500"/>
            <a:ext cx="4038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0542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70214"/>
            <a:ext cx="4040188" cy="10046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>
                <a:solidFill>
                  <a:srgbClr val="606060"/>
                </a:solidFill>
                <a:latin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70214"/>
            <a:ext cx="4041775" cy="10046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>
                <a:solidFill>
                  <a:srgbClr val="606060"/>
                </a:solidFill>
                <a:latin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57200" y="2174875"/>
            <a:ext cx="4040188" cy="3903663"/>
          </a:xfrm>
          <a:prstGeom prst="rect">
            <a:avLst/>
          </a:prstGeom>
        </p:spPr>
        <p:txBody>
          <a:bodyPr vert="horz"/>
          <a:lstStyle>
            <a:lvl1pPr>
              <a:buFont typeface="Wingdings" charset="2"/>
              <a:buChar char="§"/>
              <a:defRPr>
                <a:solidFill>
                  <a:srgbClr val="606060"/>
                </a:solidFill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4649788" y="2174875"/>
            <a:ext cx="4040188" cy="3903663"/>
          </a:xfrm>
          <a:prstGeom prst="rect">
            <a:avLst/>
          </a:prstGeom>
        </p:spPr>
        <p:txBody>
          <a:bodyPr vert="horz"/>
          <a:lstStyle>
            <a:lvl1pPr>
              <a:buFont typeface="Wingdings" charset="2"/>
              <a:buChar char="§"/>
              <a:defRPr>
                <a:solidFill>
                  <a:srgbClr val="606060"/>
                </a:solidFill>
                <a:latin typeface="Arial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3829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681358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254500" y="117929"/>
            <a:ext cx="4889500" cy="95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5879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4254500" y="117929"/>
            <a:ext cx="4889500" cy="95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290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idx="1" hasCustomPrompt="1"/>
          </p:nvPr>
        </p:nvSpPr>
        <p:spPr>
          <a:xfrm>
            <a:off x="457200" y="116114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5858"/>
              </a:buClr>
              <a:buSzTx/>
              <a:buFont typeface="Wingdings" charset="2"/>
              <a:buChar char="§"/>
              <a:tabLst/>
              <a:defRPr>
                <a:latin typeface="Arial"/>
              </a:defRPr>
            </a:lvl1pPr>
            <a:lvl2pPr>
              <a:defRPr>
                <a:latin typeface="Arial"/>
              </a:defRPr>
            </a:lvl2pPr>
            <a:lvl3pPr>
              <a:defRPr>
                <a:latin typeface="Arial"/>
              </a:defRPr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5858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A1A1A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3487551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197429"/>
            <a:ext cx="8229600" cy="44413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33451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37557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252357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3308204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3316288" y="1070426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316288" y="5185226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0"/>
          </p:nvPr>
        </p:nvSpPr>
        <p:spPr>
          <a:xfrm>
            <a:off x="457201" y="1070426"/>
            <a:ext cx="2859088" cy="49196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86408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84071" y="145143"/>
            <a:ext cx="5959929" cy="7710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83542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330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6267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0739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358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68560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5278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69054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1131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43713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5944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013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7006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9019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7541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4586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63737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7740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02921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8383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25669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130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49436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25" tIns="45713" rIns="91425" bIns="45713"/>
          <a:lstStyle/>
          <a:p>
            <a:pPr defTabSz="914259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259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9681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893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30" indent="0">
              <a:buNone/>
              <a:defRPr sz="1800"/>
            </a:lvl2pPr>
            <a:lvl3pPr marL="914259" indent="0">
              <a:buNone/>
              <a:defRPr sz="1600"/>
            </a:lvl3pPr>
            <a:lvl4pPr marL="1371390" indent="0">
              <a:buNone/>
              <a:defRPr sz="1400"/>
            </a:lvl4pPr>
            <a:lvl5pPr marL="1828519" indent="0">
              <a:buNone/>
              <a:defRPr sz="1400"/>
            </a:lvl5pPr>
            <a:lvl6pPr marL="2285649" indent="0">
              <a:buNone/>
              <a:defRPr sz="1400"/>
            </a:lvl6pPr>
            <a:lvl7pPr marL="2742780" indent="0">
              <a:buNone/>
              <a:defRPr sz="1400"/>
            </a:lvl7pPr>
            <a:lvl8pPr marL="3199908" indent="0">
              <a:buNone/>
              <a:defRPr sz="1400"/>
            </a:lvl8pPr>
            <a:lvl9pPr marL="365703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48663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215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20490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3421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23753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2478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59" indent="0">
              <a:buNone/>
              <a:defRPr sz="2400"/>
            </a:lvl3pPr>
            <a:lvl4pPr marL="1371390" indent="0">
              <a:buNone/>
              <a:defRPr sz="2000"/>
            </a:lvl4pPr>
            <a:lvl5pPr marL="1828519" indent="0">
              <a:buNone/>
              <a:defRPr sz="2000"/>
            </a:lvl5pPr>
            <a:lvl6pPr marL="2285649" indent="0">
              <a:buNone/>
              <a:defRPr sz="2000"/>
            </a:lvl6pPr>
            <a:lvl7pPr marL="2742780" indent="0">
              <a:buNone/>
              <a:defRPr sz="2000"/>
            </a:lvl7pPr>
            <a:lvl8pPr marL="3199908" indent="0">
              <a:buNone/>
              <a:defRPr sz="2000"/>
            </a:lvl8pPr>
            <a:lvl9pPr marL="365703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98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204.xml"/><Relationship Id="rId7" Type="http://schemas.openxmlformats.org/officeDocument/2006/relationships/slideLayout" Target="../slideLayouts/slideLayout208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03.xml"/><Relationship Id="rId1" Type="http://schemas.openxmlformats.org/officeDocument/2006/relationships/slideLayout" Target="../slideLayouts/slideLayout202.xml"/><Relationship Id="rId6" Type="http://schemas.openxmlformats.org/officeDocument/2006/relationships/slideLayout" Target="../slideLayouts/slideLayout207.xml"/><Relationship Id="rId11" Type="http://schemas.openxmlformats.org/officeDocument/2006/relationships/slideLayout" Target="../slideLayouts/slideLayout212.xml"/><Relationship Id="rId5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211.xml"/><Relationship Id="rId4" Type="http://schemas.openxmlformats.org/officeDocument/2006/relationships/slideLayout" Target="../slideLayouts/slideLayout205.xml"/><Relationship Id="rId9" Type="http://schemas.openxmlformats.org/officeDocument/2006/relationships/slideLayout" Target="../slideLayouts/slideLayout21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5.xml"/><Relationship Id="rId7" Type="http://schemas.openxmlformats.org/officeDocument/2006/relationships/slideLayout" Target="../slideLayouts/slideLayout219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14.xml"/><Relationship Id="rId1" Type="http://schemas.openxmlformats.org/officeDocument/2006/relationships/slideLayout" Target="../slideLayouts/slideLayout213.xml"/><Relationship Id="rId6" Type="http://schemas.openxmlformats.org/officeDocument/2006/relationships/slideLayout" Target="../slideLayouts/slideLayout218.xml"/><Relationship Id="rId11" Type="http://schemas.openxmlformats.org/officeDocument/2006/relationships/slideLayout" Target="../slideLayouts/slideLayout223.xml"/><Relationship Id="rId5" Type="http://schemas.openxmlformats.org/officeDocument/2006/relationships/slideLayout" Target="../slideLayouts/slideLayout217.xml"/><Relationship Id="rId10" Type="http://schemas.openxmlformats.org/officeDocument/2006/relationships/slideLayout" Target="../slideLayouts/slideLayout222.xml"/><Relationship Id="rId4" Type="http://schemas.openxmlformats.org/officeDocument/2006/relationships/slideLayout" Target="../slideLayouts/slideLayout216.xml"/><Relationship Id="rId9" Type="http://schemas.openxmlformats.org/officeDocument/2006/relationships/slideLayout" Target="../slideLayouts/slideLayout22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230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25.xml"/><Relationship Id="rId1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9.xml"/><Relationship Id="rId11" Type="http://schemas.openxmlformats.org/officeDocument/2006/relationships/slideLayout" Target="../slideLayouts/slideLayout234.xml"/><Relationship Id="rId5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227.xml"/><Relationship Id="rId9" Type="http://schemas.openxmlformats.org/officeDocument/2006/relationships/slideLayout" Target="../slideLayouts/slideLayout232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2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37.xml"/><Relationship Id="rId7" Type="http://schemas.openxmlformats.org/officeDocument/2006/relationships/slideLayout" Target="../slideLayouts/slideLayout241.xml"/><Relationship Id="rId12" Type="http://schemas.openxmlformats.org/officeDocument/2006/relationships/slideLayout" Target="../slideLayouts/slideLayout246.xml"/><Relationship Id="rId2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35.xml"/><Relationship Id="rId6" Type="http://schemas.openxmlformats.org/officeDocument/2006/relationships/slideLayout" Target="../slideLayouts/slideLayout240.xml"/><Relationship Id="rId11" Type="http://schemas.openxmlformats.org/officeDocument/2006/relationships/slideLayout" Target="../slideLayouts/slideLayout245.xml"/><Relationship Id="rId5" Type="http://schemas.openxmlformats.org/officeDocument/2006/relationships/slideLayout" Target="../slideLayouts/slideLayout239.xml"/><Relationship Id="rId10" Type="http://schemas.openxmlformats.org/officeDocument/2006/relationships/slideLayout" Target="../slideLayouts/slideLayout244.xml"/><Relationship Id="rId4" Type="http://schemas.openxmlformats.org/officeDocument/2006/relationships/slideLayout" Target="../slideLayouts/slideLayout238.xml"/><Relationship Id="rId9" Type="http://schemas.openxmlformats.org/officeDocument/2006/relationships/slideLayout" Target="../slideLayouts/slideLayout243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4.xml"/><Relationship Id="rId13" Type="http://schemas.openxmlformats.org/officeDocument/2006/relationships/theme" Target="../theme/theme24.xml"/><Relationship Id="rId3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53.xml"/><Relationship Id="rId12" Type="http://schemas.openxmlformats.org/officeDocument/2006/relationships/slideLayout" Target="../slideLayouts/slideLayout258.xml"/><Relationship Id="rId2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1.xml"/><Relationship Id="rId10" Type="http://schemas.openxmlformats.org/officeDocument/2006/relationships/slideLayout" Target="../slideLayouts/slideLayout256.xml"/><Relationship Id="rId4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5.xml"/><Relationship Id="rId14" Type="http://schemas.openxmlformats.org/officeDocument/2006/relationships/image" Target="../media/image1.png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theme" Target="../theme/theme25.xml"/><Relationship Id="rId3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65.xml"/><Relationship Id="rId2" Type="http://schemas.openxmlformats.org/officeDocument/2006/relationships/slideLayout" Target="../slideLayouts/slideLayout260.xml"/><Relationship Id="rId1" Type="http://schemas.openxmlformats.org/officeDocument/2006/relationships/slideLayout" Target="../slideLayouts/slideLayout259.xml"/><Relationship Id="rId6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62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8.xml"/><Relationship Id="rId7" Type="http://schemas.openxmlformats.org/officeDocument/2006/relationships/slideLayout" Target="../slideLayouts/slideLayout27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67.xml"/><Relationship Id="rId1" Type="http://schemas.openxmlformats.org/officeDocument/2006/relationships/slideLayout" Target="../slideLayouts/slideLayout266.xml"/><Relationship Id="rId6" Type="http://schemas.openxmlformats.org/officeDocument/2006/relationships/slideLayout" Target="../slideLayouts/slideLayout271.xml"/><Relationship Id="rId11" Type="http://schemas.openxmlformats.org/officeDocument/2006/relationships/slideLayout" Target="../slideLayouts/slideLayout276.xml"/><Relationship Id="rId5" Type="http://schemas.openxmlformats.org/officeDocument/2006/relationships/slideLayout" Target="../slideLayouts/slideLayout270.xml"/><Relationship Id="rId10" Type="http://schemas.openxmlformats.org/officeDocument/2006/relationships/slideLayout" Target="../slideLayouts/slideLayout275.xml"/><Relationship Id="rId4" Type="http://schemas.openxmlformats.org/officeDocument/2006/relationships/slideLayout" Target="../slideLayouts/slideLayout269.xml"/><Relationship Id="rId9" Type="http://schemas.openxmlformats.org/officeDocument/2006/relationships/slideLayout" Target="../slideLayouts/slideLayout27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9.xml"/><Relationship Id="rId7" Type="http://schemas.openxmlformats.org/officeDocument/2006/relationships/slideLayout" Target="../slideLayouts/slideLayout28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78.xml"/><Relationship Id="rId1" Type="http://schemas.openxmlformats.org/officeDocument/2006/relationships/slideLayout" Target="../slideLayouts/slideLayout277.xml"/><Relationship Id="rId6" Type="http://schemas.openxmlformats.org/officeDocument/2006/relationships/slideLayout" Target="../slideLayouts/slideLayout282.xml"/><Relationship Id="rId11" Type="http://schemas.openxmlformats.org/officeDocument/2006/relationships/slideLayout" Target="../slideLayouts/slideLayout287.xml"/><Relationship Id="rId5" Type="http://schemas.openxmlformats.org/officeDocument/2006/relationships/slideLayout" Target="../slideLayouts/slideLayout281.xml"/><Relationship Id="rId10" Type="http://schemas.openxmlformats.org/officeDocument/2006/relationships/slideLayout" Target="../slideLayouts/slideLayout286.xml"/><Relationship Id="rId4" Type="http://schemas.openxmlformats.org/officeDocument/2006/relationships/slideLayout" Target="../slideLayouts/slideLayout280.xml"/><Relationship Id="rId9" Type="http://schemas.openxmlformats.org/officeDocument/2006/relationships/slideLayout" Target="../slideLayouts/slideLayout28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90.xml"/><Relationship Id="rId7" Type="http://schemas.openxmlformats.org/officeDocument/2006/relationships/slideLayout" Target="../slideLayouts/slideLayout29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89.xml"/><Relationship Id="rId1" Type="http://schemas.openxmlformats.org/officeDocument/2006/relationships/slideLayout" Target="../slideLayouts/slideLayout288.xml"/><Relationship Id="rId6" Type="http://schemas.openxmlformats.org/officeDocument/2006/relationships/slideLayout" Target="../slideLayouts/slideLayout293.xml"/><Relationship Id="rId11" Type="http://schemas.openxmlformats.org/officeDocument/2006/relationships/slideLayout" Target="../slideLayouts/slideLayout298.xml"/><Relationship Id="rId5" Type="http://schemas.openxmlformats.org/officeDocument/2006/relationships/slideLayout" Target="../slideLayouts/slideLayout292.xml"/><Relationship Id="rId10" Type="http://schemas.openxmlformats.org/officeDocument/2006/relationships/slideLayout" Target="../slideLayouts/slideLayout297.xml"/><Relationship Id="rId4" Type="http://schemas.openxmlformats.org/officeDocument/2006/relationships/slideLayout" Target="../slideLayouts/slideLayout291.xml"/><Relationship Id="rId9" Type="http://schemas.openxmlformats.org/officeDocument/2006/relationships/slideLayout" Target="../slideLayouts/slideLayout29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6.xml"/><Relationship Id="rId3" Type="http://schemas.openxmlformats.org/officeDocument/2006/relationships/slideLayout" Target="../slideLayouts/slideLayout301.xml"/><Relationship Id="rId7" Type="http://schemas.openxmlformats.org/officeDocument/2006/relationships/slideLayout" Target="../slideLayouts/slideLayout30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00.xml"/><Relationship Id="rId1" Type="http://schemas.openxmlformats.org/officeDocument/2006/relationships/slideLayout" Target="../slideLayouts/slideLayout299.xml"/><Relationship Id="rId6" Type="http://schemas.openxmlformats.org/officeDocument/2006/relationships/slideLayout" Target="../slideLayouts/slideLayout304.xml"/><Relationship Id="rId11" Type="http://schemas.openxmlformats.org/officeDocument/2006/relationships/slideLayout" Target="../slideLayouts/slideLayout309.xml"/><Relationship Id="rId5" Type="http://schemas.openxmlformats.org/officeDocument/2006/relationships/slideLayout" Target="../slideLayouts/slideLayout303.xml"/><Relationship Id="rId10" Type="http://schemas.openxmlformats.org/officeDocument/2006/relationships/slideLayout" Target="../slideLayouts/slideLayout308.xml"/><Relationship Id="rId4" Type="http://schemas.openxmlformats.org/officeDocument/2006/relationships/slideLayout" Target="../slideLayouts/slideLayout302.xml"/><Relationship Id="rId9" Type="http://schemas.openxmlformats.org/officeDocument/2006/relationships/slideLayout" Target="../slideLayouts/slideLayout30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7.xml"/><Relationship Id="rId13" Type="http://schemas.openxmlformats.org/officeDocument/2006/relationships/theme" Target="../theme/theme30.xml"/><Relationship Id="rId3" Type="http://schemas.openxmlformats.org/officeDocument/2006/relationships/slideLayout" Target="../slideLayouts/slideLayout312.xml"/><Relationship Id="rId7" Type="http://schemas.openxmlformats.org/officeDocument/2006/relationships/slideLayout" Target="../slideLayouts/slideLayout316.xml"/><Relationship Id="rId12" Type="http://schemas.openxmlformats.org/officeDocument/2006/relationships/slideLayout" Target="../slideLayouts/slideLayout321.xml"/><Relationship Id="rId2" Type="http://schemas.openxmlformats.org/officeDocument/2006/relationships/slideLayout" Target="../slideLayouts/slideLayout311.xml"/><Relationship Id="rId1" Type="http://schemas.openxmlformats.org/officeDocument/2006/relationships/slideLayout" Target="../slideLayouts/slideLayout310.xml"/><Relationship Id="rId6" Type="http://schemas.openxmlformats.org/officeDocument/2006/relationships/slideLayout" Target="../slideLayouts/slideLayout315.xml"/><Relationship Id="rId11" Type="http://schemas.openxmlformats.org/officeDocument/2006/relationships/slideLayout" Target="../slideLayouts/slideLayout320.xml"/><Relationship Id="rId5" Type="http://schemas.openxmlformats.org/officeDocument/2006/relationships/slideLayout" Target="../slideLayouts/slideLayout314.xml"/><Relationship Id="rId10" Type="http://schemas.openxmlformats.org/officeDocument/2006/relationships/slideLayout" Target="../slideLayouts/slideLayout319.xml"/><Relationship Id="rId4" Type="http://schemas.openxmlformats.org/officeDocument/2006/relationships/slideLayout" Target="../slideLayouts/slideLayout313.xml"/><Relationship Id="rId9" Type="http://schemas.openxmlformats.org/officeDocument/2006/relationships/slideLayout" Target="../slideLayouts/slideLayout3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image" Target="../media/image5.emf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259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259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259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076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  <p:sldLayoutId id="2147484103" r:id="rId4"/>
    <p:sldLayoutId id="2147484104" r:id="rId5"/>
    <p:sldLayoutId id="2147484105" r:id="rId6"/>
    <p:sldLayoutId id="2147484106" r:id="rId7"/>
    <p:sldLayoutId id="2147484107" r:id="rId8"/>
    <p:sldLayoutId id="2147484108" r:id="rId9"/>
    <p:sldLayoutId id="2147484109" r:id="rId10"/>
    <p:sldLayoutId id="214748411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13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25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39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51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48" indent="-3428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822" indent="-3253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193" indent="-35078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645" indent="-31586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905" indent="-33967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036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164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295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423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259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259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259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1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2" r:id="rId1"/>
    <p:sldLayoutId id="2147484283" r:id="rId2"/>
    <p:sldLayoutId id="2147484284" r:id="rId3"/>
    <p:sldLayoutId id="2147484285" r:id="rId4"/>
    <p:sldLayoutId id="2147484286" r:id="rId5"/>
    <p:sldLayoutId id="2147484287" r:id="rId6"/>
    <p:sldLayoutId id="2147484288" r:id="rId7"/>
    <p:sldLayoutId id="2147484289" r:id="rId8"/>
    <p:sldLayoutId id="2147484290" r:id="rId9"/>
    <p:sldLayoutId id="2147484291" r:id="rId10"/>
    <p:sldLayoutId id="214748429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13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25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39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51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48" indent="-3428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822" indent="-3253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193" indent="-35078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645" indent="-31586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905" indent="-33967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036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164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295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423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85720" y="6357958"/>
            <a:ext cx="1347679" cy="38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7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3" r:id="rId1"/>
    <p:sldLayoutId id="2147484524" r:id="rId2"/>
    <p:sldLayoutId id="2147484525" r:id="rId3"/>
    <p:sldLayoutId id="2147484526" r:id="rId4"/>
    <p:sldLayoutId id="2147484527" r:id="rId5"/>
    <p:sldLayoutId id="2147484528" r:id="rId6"/>
    <p:sldLayoutId id="2147484529" r:id="rId7"/>
    <p:sldLayoutId id="2147484530" r:id="rId8"/>
    <p:sldLayoutId id="2147484531" r:id="rId9"/>
    <p:sldLayoutId id="2147484532" r:id="rId10"/>
    <p:sldLayoutId id="214748453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67926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63164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500854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572862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202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2" r:id="rId1"/>
    <p:sldLayoutId id="2147484573" r:id="rId2"/>
    <p:sldLayoutId id="2147484574" r:id="rId3"/>
    <p:sldLayoutId id="2147484575" r:id="rId4"/>
    <p:sldLayoutId id="2147484576" r:id="rId5"/>
    <p:sldLayoutId id="2147484577" r:id="rId6"/>
    <p:sldLayoutId id="2147484578" r:id="rId7"/>
    <p:sldLayoutId id="2147484579" r:id="rId8"/>
    <p:sldLayoutId id="2147484580" r:id="rId9"/>
    <p:sldLayoutId id="2147484581" r:id="rId10"/>
    <p:sldLayoutId id="214748458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14864" y="6356176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453336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2753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8" r:id="rId1"/>
    <p:sldLayoutId id="2147484779" r:id="rId2"/>
    <p:sldLayoutId id="2147484780" r:id="rId3"/>
    <p:sldLayoutId id="2147484781" r:id="rId4"/>
    <p:sldLayoutId id="2147484782" r:id="rId5"/>
    <p:sldLayoutId id="2147484783" r:id="rId6"/>
    <p:sldLayoutId id="2147484784" r:id="rId7"/>
    <p:sldLayoutId id="2147484785" r:id="rId8"/>
    <p:sldLayoutId id="2147484786" r:id="rId9"/>
    <p:sldLayoutId id="2147484787" r:id="rId10"/>
    <p:sldLayoutId id="214748478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60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38" r:id="rId1"/>
    <p:sldLayoutId id="2147484839" r:id="rId2"/>
    <p:sldLayoutId id="2147484840" r:id="rId3"/>
    <p:sldLayoutId id="2147484841" r:id="rId4"/>
    <p:sldLayoutId id="2147484842" r:id="rId5"/>
    <p:sldLayoutId id="2147484843" r:id="rId6"/>
    <p:sldLayoutId id="2147484844" r:id="rId7"/>
    <p:sldLayoutId id="2147484845" r:id="rId8"/>
    <p:sldLayoutId id="2147484846" r:id="rId9"/>
    <p:sldLayoutId id="2147484847" r:id="rId10"/>
    <p:sldLayoutId id="214748484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15171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50" r:id="rId1"/>
    <p:sldLayoutId id="2147484851" r:id="rId2"/>
    <p:sldLayoutId id="2147484852" r:id="rId3"/>
    <p:sldLayoutId id="2147484853" r:id="rId4"/>
    <p:sldLayoutId id="2147484854" r:id="rId5"/>
    <p:sldLayoutId id="2147484855" r:id="rId6"/>
    <p:sldLayoutId id="2147484856" r:id="rId7"/>
    <p:sldLayoutId id="2147484857" r:id="rId8"/>
    <p:sldLayoutId id="2147484858" r:id="rId9"/>
    <p:sldLayoutId id="2147484859" r:id="rId10"/>
    <p:sldLayoutId id="21474848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024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024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024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7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2" r:id="rId1"/>
    <p:sldLayoutId id="2147484863" r:id="rId2"/>
    <p:sldLayoutId id="2147484864" r:id="rId3"/>
    <p:sldLayoutId id="2147484865" r:id="rId4"/>
    <p:sldLayoutId id="2147484866" r:id="rId5"/>
    <p:sldLayoutId id="2147484867" r:id="rId6"/>
    <p:sldLayoutId id="2147484868" r:id="rId7"/>
    <p:sldLayoutId id="2147484869" r:id="rId8"/>
    <p:sldLayoutId id="2147484870" r:id="rId9"/>
    <p:sldLayoutId id="2147484871" r:id="rId10"/>
    <p:sldLayoutId id="214748487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11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024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04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05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761" indent="-342761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650" indent="-3253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1933" indent="-3506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301" indent="-31578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475" indent="-339587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491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499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514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8523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4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52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6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9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8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0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079760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4" r:id="rId1"/>
    <p:sldLayoutId id="2147484875" r:id="rId2"/>
    <p:sldLayoutId id="2147484876" r:id="rId3"/>
    <p:sldLayoutId id="2147484877" r:id="rId4"/>
    <p:sldLayoutId id="2147484878" r:id="rId5"/>
    <p:sldLayoutId id="2147484879" r:id="rId6"/>
    <p:sldLayoutId id="2147484880" r:id="rId7"/>
    <p:sldLayoutId id="2147484881" r:id="rId8"/>
    <p:sldLayoutId id="2147484882" r:id="rId9"/>
    <p:sldLayoutId id="2147484883" r:id="rId10"/>
    <p:sldLayoutId id="214748488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6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ea typeface="ＭＳ Ｐゴシック" charset="0"/>
                <a:cs typeface="ＭＳ Ｐゴシック" charset="0"/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B59C95-9F24-CC4B-832C-1D8C21792A43}" type="slidenum">
              <a:rPr lang="en-US"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  <a:cs typeface="ＭＳ Ｐゴシック" charset="0"/>
            </a:endParaRPr>
          </a:p>
        </p:txBody>
      </p:sp>
      <p:sp>
        <p:nvSpPr>
          <p:cNvPr id="143366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67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43368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515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70" r:id="rId1"/>
    <p:sldLayoutId id="2147484971" r:id="rId2"/>
    <p:sldLayoutId id="2147484972" r:id="rId3"/>
    <p:sldLayoutId id="2147484973" r:id="rId4"/>
    <p:sldLayoutId id="2147484974" r:id="rId5"/>
    <p:sldLayoutId id="2147484975" r:id="rId6"/>
    <p:sldLayoutId id="2147484976" r:id="rId7"/>
    <p:sldLayoutId id="2147484977" r:id="rId8"/>
    <p:sldLayoutId id="2147484978" r:id="rId9"/>
    <p:sldLayoutId id="2147484979" r:id="rId10"/>
    <p:sldLayoutId id="2147484980" r:id="rId11"/>
    <p:sldLayoutId id="21474849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85800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1" r:id="rId1"/>
    <p:sldLayoutId id="2147485412" r:id="rId2"/>
    <p:sldLayoutId id="2147485413" r:id="rId3"/>
    <p:sldLayoutId id="2147485414" r:id="rId4"/>
    <p:sldLayoutId id="2147485415" r:id="rId5"/>
    <p:sldLayoutId id="2147485416" r:id="rId6"/>
    <p:sldLayoutId id="2147485417" r:id="rId7"/>
    <p:sldLayoutId id="2147485418" r:id="rId8"/>
    <p:sldLayoutId id="2147485419" r:id="rId9"/>
    <p:sldLayoutId id="2147485420" r:id="rId10"/>
    <p:sldLayoutId id="214748542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024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024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024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48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21" r:id="rId1"/>
    <p:sldLayoutId id="2147485522" r:id="rId2"/>
    <p:sldLayoutId id="2147485523" r:id="rId3"/>
    <p:sldLayoutId id="2147485524" r:id="rId4"/>
    <p:sldLayoutId id="2147485525" r:id="rId5"/>
    <p:sldLayoutId id="2147485526" r:id="rId6"/>
    <p:sldLayoutId id="2147485527" r:id="rId7"/>
    <p:sldLayoutId id="2147485528" r:id="rId8"/>
    <p:sldLayoutId id="2147485529" r:id="rId9"/>
    <p:sldLayoutId id="2147485530" r:id="rId10"/>
    <p:sldLayoutId id="21474855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11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024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04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05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761" indent="-342761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650" indent="-3253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1933" indent="-3506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301" indent="-31578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475" indent="-339587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491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499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514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8523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4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52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6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9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8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0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92163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3" r:id="rId1"/>
    <p:sldLayoutId id="2147485534" r:id="rId2"/>
    <p:sldLayoutId id="2147485535" r:id="rId3"/>
    <p:sldLayoutId id="2147485536" r:id="rId4"/>
    <p:sldLayoutId id="2147485537" r:id="rId5"/>
    <p:sldLayoutId id="2147485538" r:id="rId6"/>
    <p:sldLayoutId id="2147485539" r:id="rId7"/>
    <p:sldLayoutId id="2147485540" r:id="rId8"/>
    <p:sldLayoutId id="2147485541" r:id="rId9"/>
    <p:sldLayoutId id="2147485542" r:id="rId10"/>
    <p:sldLayoutId id="214748554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033" y="1250443"/>
            <a:ext cx="8897503" cy="5223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4033" y="6544372"/>
            <a:ext cx="18206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8826" y="6544372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924883" y="645630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2826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66" r:id="rId1"/>
    <p:sldLayoutId id="2147485667" r:id="rId2"/>
    <p:sldLayoutId id="2147485668" r:id="rId3"/>
    <p:sldLayoutId id="2147485669" r:id="rId4"/>
    <p:sldLayoutId id="2147485670" r:id="rId5"/>
    <p:sldLayoutId id="2147485671" r:id="rId6"/>
    <p:sldLayoutId id="2147485672" r:id="rId7"/>
    <p:sldLayoutId id="2147485673" r:id="rId8"/>
    <p:sldLayoutId id="2147485674" r:id="rId9"/>
    <p:sldLayoutId id="2147485675" r:id="rId10"/>
    <p:sldLayoutId id="2147485676" r:id="rId11"/>
    <p:sldLayoutId id="2147485677" r:id="rId12"/>
  </p:sldLayoutIdLst>
  <p:hf hdr="0" ftr="0" dt="0"/>
  <p:txStyles>
    <p:titleStyle>
      <a:lvl1pPr marL="0" algn="ctr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85000"/>
        </a:lnSpc>
        <a:spcBef>
          <a:spcPts val="1300"/>
        </a:spcBef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85000"/>
        </a:lnSpc>
        <a:spcBef>
          <a:spcPts val="600"/>
        </a:spcBef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873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15" r:id="rId1"/>
    <p:sldLayoutId id="2147485716" r:id="rId2"/>
    <p:sldLayoutId id="2147485717" r:id="rId3"/>
    <p:sldLayoutId id="2147485718" r:id="rId4"/>
    <p:sldLayoutId id="2147485719" r:id="rId5"/>
    <p:sldLayoutId id="2147485720" r:id="rId6"/>
    <p:sldLayoutId id="2147485721" r:id="rId7"/>
    <p:sldLayoutId id="2147485722" r:id="rId8"/>
    <p:sldLayoutId id="2147485723" r:id="rId9"/>
    <p:sldLayoutId id="2147485724" r:id="rId10"/>
    <p:sldLayoutId id="2147485725" r:id="rId11"/>
    <p:sldLayoutId id="2147485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 latinLnBrk="1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377926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473" r:id="rId1"/>
    <p:sldLayoutId id="2147486474" r:id="rId2"/>
    <p:sldLayoutId id="2147486475" r:id="rId3"/>
    <p:sldLayoutId id="2147486476" r:id="rId4"/>
    <p:sldLayoutId id="2147486477" r:id="rId5"/>
    <p:sldLayoutId id="2147486478" r:id="rId6"/>
    <p:sldLayoutId id="2147486479" r:id="rId7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ts val="5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ts val="5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ts val="5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ts val="5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5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95" r:id="rId1"/>
    <p:sldLayoutId id="2147486596" r:id="rId2"/>
    <p:sldLayoutId id="2147486597" r:id="rId3"/>
    <p:sldLayoutId id="2147486598" r:id="rId4"/>
    <p:sldLayoutId id="2147486599" r:id="rId5"/>
    <p:sldLayoutId id="2147486600" r:id="rId6"/>
    <p:sldLayoutId id="2147486601" r:id="rId7"/>
    <p:sldLayoutId id="2147486602" r:id="rId8"/>
    <p:sldLayoutId id="2147486603" r:id="rId9"/>
    <p:sldLayoutId id="2147486604" r:id="rId10"/>
    <p:sldLayoutId id="21474866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107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223C560-0E5F-EA4E-BC8F-576A579681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31078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1079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31080" name="Picture 7" descr="safari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47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21" r:id="rId1"/>
    <p:sldLayoutId id="2147487122" r:id="rId2"/>
    <p:sldLayoutId id="2147487123" r:id="rId3"/>
    <p:sldLayoutId id="2147487124" r:id="rId4"/>
    <p:sldLayoutId id="2147487125" r:id="rId5"/>
    <p:sldLayoutId id="2147487126" r:id="rId6"/>
    <p:sldLayoutId id="2147487127" r:id="rId7"/>
    <p:sldLayoutId id="2147487128" r:id="rId8"/>
    <p:sldLayoutId id="2147487129" r:id="rId9"/>
    <p:sldLayoutId id="2147487130" r:id="rId10"/>
    <p:sldLayoutId id="21474871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998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EFC36330-171D-874A-B302-CA3D704439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69990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999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69992" name="Picture 7" descr="safari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60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95" r:id="rId1"/>
    <p:sldLayoutId id="2147487196" r:id="rId2"/>
    <p:sldLayoutId id="2147487197" r:id="rId3"/>
    <p:sldLayoutId id="2147487198" r:id="rId4"/>
    <p:sldLayoutId id="2147487199" r:id="rId5"/>
    <p:sldLayoutId id="2147487200" r:id="rId6"/>
    <p:sldLayoutId id="2147487201" r:id="rId7"/>
    <p:sldLayoutId id="2147487202" r:id="rId8"/>
    <p:sldLayoutId id="2147487203" r:id="rId9"/>
    <p:sldLayoutId id="2147487204" r:id="rId10"/>
    <p:sldLayoutId id="21474872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891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2694B9D-8BFE-654E-8D86-2D1B27ECA5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8918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8919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550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207" r:id="rId1"/>
    <p:sldLayoutId id="2147487208" r:id="rId2"/>
    <p:sldLayoutId id="2147487209" r:id="rId3"/>
    <p:sldLayoutId id="2147487210" r:id="rId4"/>
    <p:sldLayoutId id="2147487211" r:id="rId5"/>
    <p:sldLayoutId id="2147487212" r:id="rId6"/>
    <p:sldLayoutId id="2147487213" r:id="rId7"/>
    <p:sldLayoutId id="2147487214" r:id="rId8"/>
    <p:sldLayoutId id="2147487215" r:id="rId9"/>
    <p:sldLayoutId id="2147487216" r:id="rId10"/>
    <p:sldLayoutId id="214748721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19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F2BD2F-934B-46CB-9729-ED32505A3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F6489E-215D-4CD1-81F0-2A86BF0A96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2A91E-5037-4571-899E-2F28587563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24A31-6829-43E1-8FC8-F8EC01841B29}" type="datetime1">
              <a:rPr lang="en-US" smtClean="0"/>
              <a:t>10/5/22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F9431D-C731-4A08-888C-B43ED56B96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712C9-9ADF-4B61-A92F-90F544B9A0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5F978-99DD-4B09-979A-AB31C135CAD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752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219" r:id="rId1"/>
    <p:sldLayoutId id="2147487220" r:id="rId2"/>
    <p:sldLayoutId id="2147487221" r:id="rId3"/>
    <p:sldLayoutId id="2147487222" r:id="rId4"/>
    <p:sldLayoutId id="2147487223" r:id="rId5"/>
    <p:sldLayoutId id="2147487224" r:id="rId6"/>
    <p:sldLayoutId id="2147487225" r:id="rId7"/>
    <p:sldLayoutId id="2147487226" r:id="rId8"/>
    <p:sldLayoutId id="2147487227" r:id="rId9"/>
    <p:sldLayoutId id="2147487228" r:id="rId10"/>
    <p:sldLayoutId id="2147487229" r:id="rId11"/>
    <p:sldLayoutId id="2147487230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951778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87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imes New Roman"/>
          <a:ea typeface="+mj-ea"/>
          <a:cs typeface="Times New Roman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.pn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4053359" y="264849"/>
            <a:ext cx="5102012" cy="54250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99306" y="274638"/>
            <a:ext cx="8387494" cy="5327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edit Master title style</a:t>
            </a:r>
          </a:p>
        </p:txBody>
      </p:sp>
      <p:pic>
        <p:nvPicPr>
          <p:cNvPr id="9" name="Picture 8" descr="footer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-27215" y="6267135"/>
            <a:ext cx="9189720" cy="611833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ecelogorb.psd"/>
          <p:cNvPicPr>
            <a:picLocks noChangeAspect="1"/>
          </p:cNvPicPr>
          <p:nvPr userDrawn="1"/>
        </p:nvPicPr>
        <p:blipFill>
          <a:blip r:embed="rId17">
            <a:lum bright="-8000"/>
          </a:blip>
          <a:stretch>
            <a:fillRect/>
          </a:stretch>
        </p:blipFill>
        <p:spPr>
          <a:xfrm>
            <a:off x="193350" y="6294367"/>
            <a:ext cx="2563296" cy="512659"/>
          </a:xfrm>
          <a:prstGeom prst="rect">
            <a:avLst/>
          </a:prstGeom>
          <a:effectLst/>
        </p:spPr>
      </p:pic>
      <p:pic>
        <p:nvPicPr>
          <p:cNvPr id="11" name="Picture 10" descr="CMU_logo_horiz_black.eps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5263668" y="6393688"/>
            <a:ext cx="3714414" cy="33790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9218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20" r:id="rId10"/>
    <p:sldLayoutId id="2147483921" r:id="rId11"/>
    <p:sldLayoutId id="2147483922" r:id="rId12"/>
    <p:sldLayoutId id="2147483923" r:id="rId1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84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872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10" Type="http://schemas.openxmlformats.org/officeDocument/2006/relationships/hyperlink" Target="https://lodev.org/cgtutor/filtering.html" TargetMode="External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hyperlink" Target="http://www.flometrics.com/fluid-dynamics/computational-fluid-dynamics" TargetMode="External"/><Relationship Id="rId4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11.xml"/><Relationship Id="rId5" Type="http://schemas.openxmlformats.org/officeDocument/2006/relationships/hyperlink" Target="https://developer.nvidia.com/blog/nvidia-ampere-architecture-in-depth/" TargetMode="External"/><Relationship Id="rId4" Type="http://schemas.openxmlformats.org/officeDocument/2006/relationships/image" Target="../media/image3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pen-power/snap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1.xml"/><Relationship Id="rId5" Type="http://schemas.openxmlformats.org/officeDocument/2006/relationships/hyperlink" Target="https://developer.nvidia.com/blog/nvidia-ampere-architecture-in-depth/" TargetMode="External"/><Relationship Id="rId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xMiuqUyjkk0" TargetMode="External"/><Relationship Id="rId3" Type="http://schemas.openxmlformats.org/officeDocument/2006/relationships/hyperlink" Target="https://www.fpl2020.org/" TargetMode="External"/><Relationship Id="rId7" Type="http://schemas.openxmlformats.org/officeDocument/2006/relationships/hyperlink" Target="https://people.inf.ethz.ch/omutlu/pub/NERO-near-memory-stencil-acceleration-for-weather_fpl20-lightning-talk.pdf" TargetMode="External"/><Relationship Id="rId2" Type="http://schemas.openxmlformats.org/officeDocument/2006/relationships/hyperlink" Target="https://people.inf.ethz.ch/omutlu/pub/NERO-near-memory-stencil-acceleration-for-weather_fpl20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eople.inf.ethz.ch/omutlu/pub/NERO-near-memory-stencil-acceleration-for-weather_fpl20-lightning-talk.pptx" TargetMode="External"/><Relationship Id="rId5" Type="http://schemas.openxmlformats.org/officeDocument/2006/relationships/hyperlink" Target="https://people.inf.ethz.ch/omutlu/pub/NERO-near-memory-stencil-acceleration-for-weather_fpl20-talk.pdf" TargetMode="External"/><Relationship Id="rId4" Type="http://schemas.openxmlformats.org/officeDocument/2006/relationships/hyperlink" Target="https://people.inf.ethz.ch/omutlu/pub/NERO-near-memory-stencil-acceleration-for-weather_fpl20-talk.pptx" TargetMode="External"/><Relationship Id="rId9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ndtech.com/show/12673/titan-v-deep-learning-deep-dive/3" TargetMode="Externa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nvidia-hopper-architecture-in-depth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g"/><Relationship Id="rId4" Type="http://schemas.openxmlformats.org/officeDocument/2006/relationships/image" Target="../media/image5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tif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tLy4Yagdys?t=2948" TargetMode="Externa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tif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21 November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dirty="0"/>
              <a:t>Parallel Patterns: Convolution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59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 and its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Convolution </a:t>
            </a:r>
            <a:r>
              <a:rPr lang="en-US" dirty="0"/>
              <a:t>is a widely-used operation in signal processing, image processing, video processing, and computer vision</a:t>
            </a:r>
          </a:p>
          <a:p>
            <a:endParaRPr lang="en-US" dirty="0"/>
          </a:p>
          <a:p>
            <a:r>
              <a:rPr lang="en-US" dirty="0"/>
              <a:t>Convolution applies a </a:t>
            </a:r>
            <a:r>
              <a:rPr lang="en-US" dirty="0">
                <a:solidFill>
                  <a:srgbClr val="0070C0"/>
                </a:solidFill>
              </a:rPr>
              <a:t>filter </a:t>
            </a:r>
            <a:r>
              <a:rPr lang="en-US" dirty="0"/>
              <a:t>or </a:t>
            </a:r>
            <a:r>
              <a:rPr lang="en-US" dirty="0">
                <a:solidFill>
                  <a:srgbClr val="7030A0"/>
                </a:solidFill>
              </a:rPr>
              <a:t>mask</a:t>
            </a:r>
            <a:r>
              <a:rPr lang="en-US" dirty="0"/>
              <a:t> or </a:t>
            </a:r>
            <a:r>
              <a:rPr lang="en-US" dirty="0">
                <a:solidFill>
                  <a:srgbClr val="C00000"/>
                </a:solidFill>
              </a:rPr>
              <a:t>kernel*</a:t>
            </a:r>
            <a:r>
              <a:rPr lang="en-US" dirty="0"/>
              <a:t> on each element of the input (e.g., a signal, an image, a frame) to obtain a new value, which is a </a:t>
            </a:r>
            <a:r>
              <a:rPr lang="en-US" dirty="0">
                <a:solidFill>
                  <a:srgbClr val="00B050"/>
                </a:solidFill>
              </a:rPr>
              <a:t>weighted sum of a set of neighboring input elements</a:t>
            </a:r>
          </a:p>
          <a:p>
            <a:pPr lvl="1"/>
            <a:r>
              <a:rPr lang="en-US" dirty="0"/>
              <a:t>Smoothing, sharpening, or blurring an image</a:t>
            </a:r>
          </a:p>
          <a:p>
            <a:pPr lvl="1"/>
            <a:r>
              <a:rPr lang="en-US" dirty="0"/>
              <a:t>Finding edges in an image</a:t>
            </a:r>
          </a:p>
          <a:p>
            <a:pPr lvl="1"/>
            <a:r>
              <a:rPr lang="en-US" dirty="0"/>
              <a:t>Removing noise, etc.</a:t>
            </a:r>
          </a:p>
          <a:p>
            <a:endParaRPr lang="en-US" dirty="0"/>
          </a:p>
          <a:p>
            <a:r>
              <a:rPr lang="en-US" dirty="0"/>
              <a:t>Applications in machine learning and artificial intelligence</a:t>
            </a:r>
          </a:p>
          <a:p>
            <a:pPr lvl="1"/>
            <a:r>
              <a:rPr lang="en-US" dirty="0">
                <a:solidFill>
                  <a:srgbClr val="7030A0"/>
                </a:solidFill>
              </a:rPr>
              <a:t>Convolutional Neural Networks</a:t>
            </a:r>
            <a:r>
              <a:rPr lang="en-US" dirty="0"/>
              <a:t> (CNN or </a:t>
            </a:r>
            <a:r>
              <a:rPr lang="en-US" dirty="0" err="1"/>
              <a:t>ConvNets</a:t>
            </a:r>
            <a:r>
              <a:rPr lang="en-US" dirty="0"/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E29689-3D95-1949-A69B-D66D15E08CBF}"/>
              </a:ext>
            </a:extLst>
          </p:cNvPr>
          <p:cNvSpPr txBox="1"/>
          <p:nvPr/>
        </p:nvSpPr>
        <p:spPr>
          <a:xfrm>
            <a:off x="192954" y="6407750"/>
            <a:ext cx="86275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* The term “kernel” may create confusion in the context of GPUs (recall a CUDA/GPU kernel is a function executed by a GPU)</a:t>
            </a:r>
          </a:p>
        </p:txBody>
      </p:sp>
    </p:spTree>
    <p:extLst>
      <p:ext uri="{BB962C8B-B14F-4D97-AF65-F5344CB8AC3E}">
        <p14:creationId xmlns:p14="http://schemas.microsoft.com/office/powerpoint/2010/main" val="99677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1D Convolution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Commonly used for audio processing</a:t>
            </a:r>
          </a:p>
          <a:p>
            <a:r>
              <a:rPr lang="en-US" dirty="0"/>
              <a:t>Mask size is usually </a:t>
            </a:r>
            <a:r>
              <a:rPr lang="en-US" dirty="0">
                <a:solidFill>
                  <a:srgbClr val="0070C0"/>
                </a:solidFill>
              </a:rPr>
              <a:t>an odd number of elements </a:t>
            </a:r>
            <a:r>
              <a:rPr lang="en-US" dirty="0"/>
              <a:t>for symmetry (5 in this example)</a:t>
            </a:r>
          </a:p>
          <a:p>
            <a:r>
              <a:rPr lang="en-US" dirty="0"/>
              <a:t>Calculation of P[2]: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2466B84C-C0B6-5849-B5BA-A41513E4F591}"/>
              </a:ext>
            </a:extLst>
          </p:cNvPr>
          <p:cNvGrpSpPr/>
          <p:nvPr/>
        </p:nvGrpSpPr>
        <p:grpSpPr>
          <a:xfrm>
            <a:off x="3391597" y="5492080"/>
            <a:ext cx="2286000" cy="457200"/>
            <a:chOff x="3391597" y="5492080"/>
            <a:chExt cx="2286000" cy="4572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9125DFC-D87B-F449-B6A4-C1CFD1CCF233}"/>
                </a:ext>
              </a:extLst>
            </p:cNvPr>
            <p:cNvSpPr/>
            <p:nvPr/>
          </p:nvSpPr>
          <p:spPr bwMode="auto">
            <a:xfrm>
              <a:off x="33915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47A75C7-98C6-6F43-A91C-3E187D285F78}"/>
                </a:ext>
              </a:extLst>
            </p:cNvPr>
            <p:cNvSpPr/>
            <p:nvPr/>
          </p:nvSpPr>
          <p:spPr bwMode="auto">
            <a:xfrm>
              <a:off x="38487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F3B3B81-5D5B-0B45-833E-3CDA1BF5CC2A}"/>
                </a:ext>
              </a:extLst>
            </p:cNvPr>
            <p:cNvSpPr/>
            <p:nvPr/>
          </p:nvSpPr>
          <p:spPr bwMode="auto">
            <a:xfrm>
              <a:off x="4305997" y="549208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8955B58-D621-3046-9CD5-ACB86651801A}"/>
                </a:ext>
              </a:extLst>
            </p:cNvPr>
            <p:cNvSpPr/>
            <p:nvPr/>
          </p:nvSpPr>
          <p:spPr bwMode="auto">
            <a:xfrm>
              <a:off x="47631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260E6F-63BB-B24C-9492-5BF807E65055}"/>
                </a:ext>
              </a:extLst>
            </p:cNvPr>
            <p:cNvSpPr/>
            <p:nvPr/>
          </p:nvSpPr>
          <p:spPr bwMode="auto">
            <a:xfrm>
              <a:off x="52203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</p:grp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F37141-09E8-DD44-B5AA-E181B7515024}"/>
              </a:ext>
            </a:extLst>
          </p:cNvPr>
          <p:cNvCxnSpPr/>
          <p:nvPr/>
        </p:nvCxnSpPr>
        <p:spPr bwMode="auto">
          <a:xfrm>
            <a:off x="2261297" y="5785767"/>
            <a:ext cx="838200" cy="12700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622E455-FCF4-9249-B910-8AE61696671E}"/>
              </a:ext>
            </a:extLst>
          </p:cNvPr>
          <p:cNvCxnSpPr/>
          <p:nvPr/>
        </p:nvCxnSpPr>
        <p:spPr bwMode="auto">
          <a:xfrm flipV="1">
            <a:off x="5905622" y="3992786"/>
            <a:ext cx="874713" cy="1668462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5A9CD1E-D863-7E41-B74C-6F31E5B2D906}"/>
              </a:ext>
            </a:extLst>
          </p:cNvPr>
          <p:cNvCxnSpPr/>
          <p:nvPr/>
        </p:nvCxnSpPr>
        <p:spPr bwMode="auto">
          <a:xfrm>
            <a:off x="1907285" y="3998242"/>
            <a:ext cx="1268412" cy="1493838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F3550D24-2F40-9641-A2D0-40A1B6D0FA39}"/>
              </a:ext>
            </a:extLst>
          </p:cNvPr>
          <p:cNvGrpSpPr/>
          <p:nvPr/>
        </p:nvGrpSpPr>
        <p:grpSpPr>
          <a:xfrm>
            <a:off x="709867" y="2996952"/>
            <a:ext cx="3678012" cy="828253"/>
            <a:chOff x="709867" y="2996952"/>
            <a:chExt cx="3678012" cy="828253"/>
          </a:xfrm>
        </p:grpSpPr>
        <p:sp>
          <p:nvSpPr>
            <p:cNvPr id="20" name="TextBox 136">
              <a:extLst>
                <a:ext uri="{FF2B5EF4-FFF2-40B4-BE49-F238E27FC236}">
                  <a16:creationId xmlns:a16="http://schemas.microsoft.com/office/drawing/2014/main" id="{EFED48BA-DE27-2D4A-B6AC-93427BA42B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4880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N[0]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16BA930-8922-6341-92EC-61E42DB42DE4}"/>
                </a:ext>
              </a:extLst>
            </p:cNvPr>
            <p:cNvSpPr/>
            <p:nvPr/>
          </p:nvSpPr>
          <p:spPr bwMode="auto">
            <a:xfrm>
              <a:off x="1118297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FD73F50-FB98-C742-BFE1-FC729C959DFE}"/>
                </a:ext>
              </a:extLst>
            </p:cNvPr>
            <p:cNvSpPr/>
            <p:nvPr/>
          </p:nvSpPr>
          <p:spPr bwMode="auto">
            <a:xfrm>
              <a:off x="1580789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0A8E206-C721-A246-A9A7-696ED281CD0F}"/>
                </a:ext>
              </a:extLst>
            </p:cNvPr>
            <p:cNvSpPr/>
            <p:nvPr/>
          </p:nvSpPr>
          <p:spPr bwMode="auto">
            <a:xfrm>
              <a:off x="2043281" y="3368005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EFAA7FF-2322-8E42-8430-96087CD1FCF8}"/>
                </a:ext>
              </a:extLst>
            </p:cNvPr>
            <p:cNvSpPr/>
            <p:nvPr/>
          </p:nvSpPr>
          <p:spPr bwMode="auto">
            <a:xfrm>
              <a:off x="2505773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A4071DA-A9EE-9446-8795-8D9933A6DC86}"/>
                </a:ext>
              </a:extLst>
            </p:cNvPr>
            <p:cNvSpPr/>
            <p:nvPr/>
          </p:nvSpPr>
          <p:spPr bwMode="auto">
            <a:xfrm>
              <a:off x="2968265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2D46F8D-F985-8844-BECD-75C8FD54AE91}"/>
                </a:ext>
              </a:extLst>
            </p:cNvPr>
            <p:cNvSpPr/>
            <p:nvPr/>
          </p:nvSpPr>
          <p:spPr bwMode="auto">
            <a:xfrm>
              <a:off x="3430757" y="3368005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1E72763-7CF5-0E40-AD66-0ED059F269C3}"/>
                </a:ext>
              </a:extLst>
            </p:cNvPr>
            <p:cNvSpPr/>
            <p:nvPr/>
          </p:nvSpPr>
          <p:spPr bwMode="auto">
            <a:xfrm>
              <a:off x="3893247" y="3368005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37" name="TextBox 136">
              <a:extLst>
                <a:ext uri="{FF2B5EF4-FFF2-40B4-BE49-F238E27FC236}">
                  <a16:creationId xmlns:a16="http://schemas.microsoft.com/office/drawing/2014/main" id="{A59C0125-B84C-D34A-9461-12EE1D1775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9737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N[3]</a:t>
              </a:r>
            </a:p>
          </p:txBody>
        </p:sp>
        <p:sp>
          <p:nvSpPr>
            <p:cNvPr id="38" name="TextBox 136">
              <a:extLst>
                <a:ext uri="{FF2B5EF4-FFF2-40B4-BE49-F238E27FC236}">
                  <a16:creationId xmlns:a16="http://schemas.microsoft.com/office/drawing/2014/main" id="{62E301CB-08AE-A243-873E-993A0878D9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9303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N[1]</a:t>
              </a:r>
            </a:p>
          </p:txBody>
        </p:sp>
        <p:sp>
          <p:nvSpPr>
            <p:cNvPr id="39" name="TextBox 136">
              <a:extLst>
                <a:ext uri="{FF2B5EF4-FFF2-40B4-BE49-F238E27FC236}">
                  <a16:creationId xmlns:a16="http://schemas.microsoft.com/office/drawing/2014/main" id="{D92CA51E-4172-C24A-AD9C-2EC56E90AA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3726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N[2]</a:t>
              </a:r>
            </a:p>
          </p:txBody>
        </p:sp>
        <p:sp>
          <p:nvSpPr>
            <p:cNvPr id="40" name="TextBox 136">
              <a:extLst>
                <a:ext uri="{FF2B5EF4-FFF2-40B4-BE49-F238E27FC236}">
                  <a16:creationId xmlns:a16="http://schemas.microsoft.com/office/drawing/2014/main" id="{3F4FD03D-F696-9C42-9749-474473300A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0173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N[5]</a:t>
              </a:r>
            </a:p>
          </p:txBody>
        </p:sp>
        <p:sp>
          <p:nvSpPr>
            <p:cNvPr id="41" name="TextBox 136">
              <a:extLst>
                <a:ext uri="{FF2B5EF4-FFF2-40B4-BE49-F238E27FC236}">
                  <a16:creationId xmlns:a16="http://schemas.microsoft.com/office/drawing/2014/main" id="{56F3D2B0-C01D-9C42-B5AF-5A5958031D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4161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N[4]</a:t>
              </a:r>
            </a:p>
          </p:txBody>
        </p:sp>
        <p:sp>
          <p:nvSpPr>
            <p:cNvPr id="42" name="TextBox 136">
              <a:extLst>
                <a:ext uri="{FF2B5EF4-FFF2-40B4-BE49-F238E27FC236}">
                  <a16:creationId xmlns:a16="http://schemas.microsoft.com/office/drawing/2014/main" id="{8A35500B-B60B-184C-BD74-C02C6357E2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4597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N[6]</a:t>
              </a:r>
            </a:p>
          </p:txBody>
        </p:sp>
        <p:sp>
          <p:nvSpPr>
            <p:cNvPr id="55" name="TextBox 137">
              <a:extLst>
                <a:ext uri="{FF2B5EF4-FFF2-40B4-BE49-F238E27FC236}">
                  <a16:creationId xmlns:a16="http://schemas.microsoft.com/office/drawing/2014/main" id="{94745754-AFD7-FB47-993A-3410F6A256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867" y="2996952"/>
              <a:ext cx="38183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26BA0B6-3168-3947-8407-3FBF8CF1C704}"/>
              </a:ext>
            </a:extLst>
          </p:cNvPr>
          <p:cNvGrpSpPr/>
          <p:nvPr/>
        </p:nvGrpSpPr>
        <p:grpSpPr>
          <a:xfrm>
            <a:off x="160952" y="5235997"/>
            <a:ext cx="2010871" cy="713283"/>
            <a:chOff x="160952" y="5235997"/>
            <a:chExt cx="2010871" cy="71328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390B717-DA3F-6C48-9C04-DBA2EEC8B1ED}"/>
                </a:ext>
              </a:extLst>
            </p:cNvPr>
            <p:cNvSpPr/>
            <p:nvPr/>
          </p:nvSpPr>
          <p:spPr bwMode="auto">
            <a:xfrm>
              <a:off x="5797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72DF5FF-5E0C-CA46-AB4F-F702207881BD}"/>
                </a:ext>
              </a:extLst>
            </p:cNvPr>
            <p:cNvSpPr/>
            <p:nvPr/>
          </p:nvSpPr>
          <p:spPr bwMode="auto">
            <a:xfrm>
              <a:off x="8845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E31305C-2933-1047-B6AF-BB79C34287E9}"/>
                </a:ext>
              </a:extLst>
            </p:cNvPr>
            <p:cNvSpPr/>
            <p:nvPr/>
          </p:nvSpPr>
          <p:spPr bwMode="auto">
            <a:xfrm>
              <a:off x="1189308" y="5644480"/>
              <a:ext cx="304800" cy="3048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AED2D20-6916-BF45-9BCC-5A19E8090F57}"/>
                </a:ext>
              </a:extLst>
            </p:cNvPr>
            <p:cNvSpPr/>
            <p:nvPr/>
          </p:nvSpPr>
          <p:spPr bwMode="auto">
            <a:xfrm>
              <a:off x="14941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9CE39D0-E3B5-3947-8E19-7B9D15AF72A6}"/>
                </a:ext>
              </a:extLst>
            </p:cNvPr>
            <p:cNvSpPr/>
            <p:nvPr/>
          </p:nvSpPr>
          <p:spPr bwMode="auto">
            <a:xfrm>
              <a:off x="17989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3" name="TextBox 136">
              <a:extLst>
                <a:ext uri="{FF2B5EF4-FFF2-40B4-BE49-F238E27FC236}">
                  <a16:creationId xmlns:a16="http://schemas.microsoft.com/office/drawing/2014/main" id="{BE492FEB-D623-774D-9B0F-59FD260E1E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544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M[0]</a:t>
              </a:r>
            </a:p>
          </p:txBody>
        </p:sp>
        <p:sp>
          <p:nvSpPr>
            <p:cNvPr id="44" name="TextBox 136">
              <a:extLst>
                <a:ext uri="{FF2B5EF4-FFF2-40B4-BE49-F238E27FC236}">
                  <a16:creationId xmlns:a16="http://schemas.microsoft.com/office/drawing/2014/main" id="{E613BABA-5AB6-9A48-8142-F0A055843F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9871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M[3]</a:t>
              </a:r>
            </a:p>
          </p:txBody>
        </p:sp>
        <p:sp>
          <p:nvSpPr>
            <p:cNvPr id="45" name="TextBox 136">
              <a:extLst>
                <a:ext uri="{FF2B5EF4-FFF2-40B4-BE49-F238E27FC236}">
                  <a16:creationId xmlns:a16="http://schemas.microsoft.com/office/drawing/2014/main" id="{EB6A5D1C-D7F4-594C-BDC8-55044AC996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0320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M[1]</a:t>
              </a:r>
            </a:p>
          </p:txBody>
        </p:sp>
        <p:sp>
          <p:nvSpPr>
            <p:cNvPr id="46" name="TextBox 136">
              <a:extLst>
                <a:ext uri="{FF2B5EF4-FFF2-40B4-BE49-F238E27FC236}">
                  <a16:creationId xmlns:a16="http://schemas.microsoft.com/office/drawing/2014/main" id="{316A5A9B-AD66-8C47-ADB2-57EFE85DF7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5095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M[2]</a:t>
              </a:r>
            </a:p>
          </p:txBody>
        </p:sp>
        <p:sp>
          <p:nvSpPr>
            <p:cNvPr id="47" name="TextBox 136">
              <a:extLst>
                <a:ext uri="{FF2B5EF4-FFF2-40B4-BE49-F238E27FC236}">
                  <a16:creationId xmlns:a16="http://schemas.microsoft.com/office/drawing/2014/main" id="{7E400EE5-ACDA-A54C-9499-C829C6EF3E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4647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M[4]</a:t>
              </a:r>
            </a:p>
          </p:txBody>
        </p:sp>
        <p:sp>
          <p:nvSpPr>
            <p:cNvPr id="56" name="TextBox 137">
              <a:extLst>
                <a:ext uri="{FF2B5EF4-FFF2-40B4-BE49-F238E27FC236}">
                  <a16:creationId xmlns:a16="http://schemas.microsoft.com/office/drawing/2014/main" id="{38EBC76D-426B-D04E-9C59-AF53460B83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52" y="5235997"/>
              <a:ext cx="39786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1895186-32CB-7140-B809-BD49457E33BC}"/>
              </a:ext>
            </a:extLst>
          </p:cNvPr>
          <p:cNvGrpSpPr/>
          <p:nvPr/>
        </p:nvGrpSpPr>
        <p:grpSpPr>
          <a:xfrm>
            <a:off x="5268167" y="2996952"/>
            <a:ext cx="3624313" cy="864765"/>
            <a:chOff x="5268167" y="2996952"/>
            <a:chExt cx="3624313" cy="864765"/>
          </a:xfrm>
        </p:grpSpPr>
        <p:sp>
          <p:nvSpPr>
            <p:cNvPr id="21" name="TextBox 137">
              <a:extLst>
                <a:ext uri="{FF2B5EF4-FFF2-40B4-BE49-F238E27FC236}">
                  <a16:creationId xmlns:a16="http://schemas.microsoft.com/office/drawing/2014/main" id="{B2EF5628-46D4-8043-9AD4-DB57043B3A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8167" y="2996952"/>
              <a:ext cx="3529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718B871-37CA-A44B-A3CD-381D88A42C6C}"/>
                </a:ext>
              </a:extLst>
            </p:cNvPr>
            <p:cNvSpPr/>
            <p:nvPr/>
          </p:nvSpPr>
          <p:spPr bwMode="auto">
            <a:xfrm>
              <a:off x="56680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028CF28-2C1F-4944-AB46-BBF7123EC3CC}"/>
                </a:ext>
              </a:extLst>
            </p:cNvPr>
            <p:cNvSpPr/>
            <p:nvPr/>
          </p:nvSpPr>
          <p:spPr bwMode="auto">
            <a:xfrm>
              <a:off x="61252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13F7271-971F-B546-91A9-91B4A6EDE4F1}"/>
                </a:ext>
              </a:extLst>
            </p:cNvPr>
            <p:cNvSpPr/>
            <p:nvPr/>
          </p:nvSpPr>
          <p:spPr bwMode="auto">
            <a:xfrm>
              <a:off x="70396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2250733-01CF-8A4E-B0E8-3C7899472D9F}"/>
                </a:ext>
              </a:extLst>
            </p:cNvPr>
            <p:cNvSpPr/>
            <p:nvPr/>
          </p:nvSpPr>
          <p:spPr bwMode="auto">
            <a:xfrm>
              <a:off x="74968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61B6821-95C8-AB44-A1D3-39AFA17854F3}"/>
                </a:ext>
              </a:extLst>
            </p:cNvPr>
            <p:cNvSpPr/>
            <p:nvPr/>
          </p:nvSpPr>
          <p:spPr bwMode="auto">
            <a:xfrm>
              <a:off x="79540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DBFF528-3A4F-4045-A749-B97C7BDC1DF4}"/>
                </a:ext>
              </a:extLst>
            </p:cNvPr>
            <p:cNvSpPr/>
            <p:nvPr/>
          </p:nvSpPr>
          <p:spPr bwMode="auto">
            <a:xfrm>
              <a:off x="84112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8" name="TextBox 136">
              <a:extLst>
                <a:ext uri="{FF2B5EF4-FFF2-40B4-BE49-F238E27FC236}">
                  <a16:creationId xmlns:a16="http://schemas.microsoft.com/office/drawing/2014/main" id="{7C6D47D3-272F-1F49-A654-F13BC83C67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2637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P[0]</a:t>
              </a:r>
            </a:p>
          </p:txBody>
        </p:sp>
        <p:sp>
          <p:nvSpPr>
            <p:cNvPr id="49" name="TextBox 136">
              <a:extLst>
                <a:ext uri="{FF2B5EF4-FFF2-40B4-BE49-F238E27FC236}">
                  <a16:creationId xmlns:a16="http://schemas.microsoft.com/office/drawing/2014/main" id="{97263AF7-7D7D-8A45-A412-E4EFF40B8A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2711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P[3]</a:t>
              </a:r>
            </a:p>
          </p:txBody>
        </p:sp>
        <p:sp>
          <p:nvSpPr>
            <p:cNvPr id="50" name="TextBox 136">
              <a:extLst>
                <a:ext uri="{FF2B5EF4-FFF2-40B4-BE49-F238E27FC236}">
                  <a16:creationId xmlns:a16="http://schemas.microsoft.com/office/drawing/2014/main" id="{52790C9D-4C48-3745-AA5D-0F9853283A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5995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P[1]</a:t>
              </a:r>
            </a:p>
          </p:txBody>
        </p:sp>
        <p:sp>
          <p:nvSpPr>
            <p:cNvPr id="51" name="TextBox 136">
              <a:extLst>
                <a:ext uri="{FF2B5EF4-FFF2-40B4-BE49-F238E27FC236}">
                  <a16:creationId xmlns:a16="http://schemas.microsoft.com/office/drawing/2014/main" id="{25344B8C-0897-DF43-B291-7189DE3F40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9353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P[2]</a:t>
              </a:r>
            </a:p>
          </p:txBody>
        </p:sp>
        <p:sp>
          <p:nvSpPr>
            <p:cNvPr id="52" name="TextBox 136">
              <a:extLst>
                <a:ext uri="{FF2B5EF4-FFF2-40B4-BE49-F238E27FC236}">
                  <a16:creationId xmlns:a16="http://schemas.microsoft.com/office/drawing/2014/main" id="{3D90D43D-3279-9A4C-B7EE-21C31EAD68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19426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P[5]</a:t>
              </a:r>
            </a:p>
          </p:txBody>
        </p:sp>
        <p:sp>
          <p:nvSpPr>
            <p:cNvPr id="53" name="TextBox 136">
              <a:extLst>
                <a:ext uri="{FF2B5EF4-FFF2-40B4-BE49-F238E27FC236}">
                  <a16:creationId xmlns:a16="http://schemas.microsoft.com/office/drawing/2014/main" id="{F585A668-1739-EC4D-846E-1620CB8B96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6069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P[4]</a:t>
              </a:r>
            </a:p>
          </p:txBody>
        </p:sp>
        <p:sp>
          <p:nvSpPr>
            <p:cNvPr id="54" name="TextBox 136">
              <a:extLst>
                <a:ext uri="{FF2B5EF4-FFF2-40B4-BE49-F238E27FC236}">
                  <a16:creationId xmlns:a16="http://schemas.microsoft.com/office/drawing/2014/main" id="{88A72245-8A3F-7842-B20A-80766B0DB7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72786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P[6]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33447A1-E17C-DA43-BFCF-C623EDEB9AB2}"/>
                </a:ext>
              </a:extLst>
            </p:cNvPr>
            <p:cNvSpPr/>
            <p:nvPr/>
          </p:nvSpPr>
          <p:spPr bwMode="auto">
            <a:xfrm>
              <a:off x="6588224" y="3403848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BF810A02-5BA2-6741-821B-5DEBC11DDE6C}"/>
              </a:ext>
            </a:extLst>
          </p:cNvPr>
          <p:cNvSpPr/>
          <p:nvPr/>
        </p:nvSpPr>
        <p:spPr bwMode="auto">
          <a:xfrm>
            <a:off x="6586937" y="3403972"/>
            <a:ext cx="457200" cy="457200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57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D1D62B3-553B-5640-ACC8-454297B8403F}"/>
              </a:ext>
            </a:extLst>
          </p:cNvPr>
          <p:cNvSpPr txBox="1"/>
          <p:nvPr/>
        </p:nvSpPr>
        <p:spPr>
          <a:xfrm>
            <a:off x="3851920" y="5949280"/>
            <a:ext cx="1413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Partial products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9AF5397-5CD9-6D43-9FA8-BC7C904EE4F0}"/>
              </a:ext>
            </a:extLst>
          </p:cNvPr>
          <p:cNvSpPr txBox="1"/>
          <p:nvPr/>
        </p:nvSpPr>
        <p:spPr>
          <a:xfrm>
            <a:off x="6353872" y="4769768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Sum</a:t>
            </a:r>
          </a:p>
        </p:txBody>
      </p:sp>
      <p:sp>
        <p:nvSpPr>
          <p:cNvPr id="65" name="CuadroTexto 26">
            <a:extLst>
              <a:ext uri="{FF2B5EF4-FFF2-40B4-BE49-F238E27FC236}">
                <a16:creationId xmlns:a16="http://schemas.microsoft.com/office/drawing/2014/main" id="{4F7451A3-E80C-3B46-B4F2-123E7A8BF6CA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126098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1D Convolution Example: Next Element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Calculation of P[3]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50BEF94-86A6-C149-93C1-2CBC429DE94D}"/>
              </a:ext>
            </a:extLst>
          </p:cNvPr>
          <p:cNvGrpSpPr/>
          <p:nvPr/>
        </p:nvGrpSpPr>
        <p:grpSpPr>
          <a:xfrm>
            <a:off x="3391597" y="5492080"/>
            <a:ext cx="2286000" cy="457200"/>
            <a:chOff x="3391597" y="5492080"/>
            <a:chExt cx="2286000" cy="4572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32046D6-882D-B342-A886-AF77DE5C7851}"/>
                </a:ext>
              </a:extLst>
            </p:cNvPr>
            <p:cNvSpPr/>
            <p:nvPr/>
          </p:nvSpPr>
          <p:spPr bwMode="auto">
            <a:xfrm>
              <a:off x="33915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3C07697-661E-E740-8376-3B26D92A5469}"/>
                </a:ext>
              </a:extLst>
            </p:cNvPr>
            <p:cNvSpPr/>
            <p:nvPr/>
          </p:nvSpPr>
          <p:spPr bwMode="auto">
            <a:xfrm>
              <a:off x="38487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46F2959-4F78-914A-807B-CAE10F1F1BED}"/>
                </a:ext>
              </a:extLst>
            </p:cNvPr>
            <p:cNvSpPr/>
            <p:nvPr/>
          </p:nvSpPr>
          <p:spPr bwMode="auto">
            <a:xfrm>
              <a:off x="4305997" y="549208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86CFAF7-3B86-2D4E-835A-FC1FE64403A3}"/>
                </a:ext>
              </a:extLst>
            </p:cNvPr>
            <p:cNvSpPr/>
            <p:nvPr/>
          </p:nvSpPr>
          <p:spPr bwMode="auto">
            <a:xfrm>
              <a:off x="47631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20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699815D-FCA2-554B-8E86-2C2C6E0A5EAA}"/>
                </a:ext>
              </a:extLst>
            </p:cNvPr>
            <p:cNvSpPr/>
            <p:nvPr/>
          </p:nvSpPr>
          <p:spPr bwMode="auto">
            <a:xfrm>
              <a:off x="52203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18</a:t>
              </a:r>
            </a:p>
          </p:txBody>
        </p:sp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BC994B5-6ED4-8548-9A52-1BAE1E32C8CB}"/>
              </a:ext>
            </a:extLst>
          </p:cNvPr>
          <p:cNvCxnSpPr/>
          <p:nvPr/>
        </p:nvCxnSpPr>
        <p:spPr bwMode="auto">
          <a:xfrm>
            <a:off x="2261297" y="5785767"/>
            <a:ext cx="838200" cy="12700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FB0307B-13E4-3B43-B5E5-31EE1383B390}"/>
              </a:ext>
            </a:extLst>
          </p:cNvPr>
          <p:cNvCxnSpPr>
            <a:cxnSpLocks/>
          </p:cNvCxnSpPr>
          <p:nvPr/>
        </p:nvCxnSpPr>
        <p:spPr bwMode="auto">
          <a:xfrm flipV="1">
            <a:off x="5905622" y="3977841"/>
            <a:ext cx="1331093" cy="1683407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E1C820B-B723-C143-86AD-C10E8250C6D8}"/>
              </a:ext>
            </a:extLst>
          </p:cNvPr>
          <p:cNvCxnSpPr/>
          <p:nvPr/>
        </p:nvCxnSpPr>
        <p:spPr bwMode="auto">
          <a:xfrm>
            <a:off x="1907285" y="3998242"/>
            <a:ext cx="1268412" cy="1493838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EEDB1F7-AF3B-5045-B84F-D018DE737A77}"/>
              </a:ext>
            </a:extLst>
          </p:cNvPr>
          <p:cNvGrpSpPr/>
          <p:nvPr/>
        </p:nvGrpSpPr>
        <p:grpSpPr>
          <a:xfrm>
            <a:off x="709867" y="2996952"/>
            <a:ext cx="3678012" cy="828253"/>
            <a:chOff x="709867" y="2996952"/>
            <a:chExt cx="3678012" cy="828253"/>
          </a:xfrm>
        </p:grpSpPr>
        <p:sp>
          <p:nvSpPr>
            <p:cNvPr id="16" name="TextBox 136">
              <a:extLst>
                <a:ext uri="{FF2B5EF4-FFF2-40B4-BE49-F238E27FC236}">
                  <a16:creationId xmlns:a16="http://schemas.microsoft.com/office/drawing/2014/main" id="{6EBCAC81-DE67-0E4D-AF57-F00CE88F4E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4880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N[0]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1C95224-D468-C843-BD5E-5705B8BAC768}"/>
                </a:ext>
              </a:extLst>
            </p:cNvPr>
            <p:cNvSpPr/>
            <p:nvPr/>
          </p:nvSpPr>
          <p:spPr bwMode="auto">
            <a:xfrm>
              <a:off x="1118297" y="3368005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B8442D-EA17-4548-A7B9-7284CE4DE792}"/>
                </a:ext>
              </a:extLst>
            </p:cNvPr>
            <p:cNvSpPr/>
            <p:nvPr/>
          </p:nvSpPr>
          <p:spPr bwMode="auto">
            <a:xfrm>
              <a:off x="1580789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47725C8-1433-074A-AD40-CED71F588F16}"/>
                </a:ext>
              </a:extLst>
            </p:cNvPr>
            <p:cNvSpPr/>
            <p:nvPr/>
          </p:nvSpPr>
          <p:spPr bwMode="auto">
            <a:xfrm>
              <a:off x="2043281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547BD0-54E8-4344-B710-D91CA8DA5B46}"/>
                </a:ext>
              </a:extLst>
            </p:cNvPr>
            <p:cNvSpPr/>
            <p:nvPr/>
          </p:nvSpPr>
          <p:spPr bwMode="auto">
            <a:xfrm>
              <a:off x="2505773" y="3368005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1F4AF74-616A-9043-9A87-BA3D102FCEB4}"/>
                </a:ext>
              </a:extLst>
            </p:cNvPr>
            <p:cNvSpPr/>
            <p:nvPr/>
          </p:nvSpPr>
          <p:spPr bwMode="auto">
            <a:xfrm>
              <a:off x="2968265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271071E-57DF-6D46-82D8-1817932C6653}"/>
                </a:ext>
              </a:extLst>
            </p:cNvPr>
            <p:cNvSpPr/>
            <p:nvPr/>
          </p:nvSpPr>
          <p:spPr bwMode="auto">
            <a:xfrm>
              <a:off x="3430757" y="3368005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7825901-AE4B-CB49-8A18-68E8EDD92446}"/>
                </a:ext>
              </a:extLst>
            </p:cNvPr>
            <p:cNvSpPr/>
            <p:nvPr/>
          </p:nvSpPr>
          <p:spPr bwMode="auto">
            <a:xfrm>
              <a:off x="3893247" y="3368005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7</a:t>
              </a:r>
            </a:p>
          </p:txBody>
        </p:sp>
        <p:sp>
          <p:nvSpPr>
            <p:cNvPr id="24" name="TextBox 136">
              <a:extLst>
                <a:ext uri="{FF2B5EF4-FFF2-40B4-BE49-F238E27FC236}">
                  <a16:creationId xmlns:a16="http://schemas.microsoft.com/office/drawing/2014/main" id="{9DB75EED-EBA8-B74C-8B55-94B61FB16B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9737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N[3]</a:t>
              </a:r>
            </a:p>
          </p:txBody>
        </p:sp>
        <p:sp>
          <p:nvSpPr>
            <p:cNvPr id="25" name="TextBox 136">
              <a:extLst>
                <a:ext uri="{FF2B5EF4-FFF2-40B4-BE49-F238E27FC236}">
                  <a16:creationId xmlns:a16="http://schemas.microsoft.com/office/drawing/2014/main" id="{8B4FD67A-4052-8846-8DE4-F27DC41BD1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9303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N[1]</a:t>
              </a:r>
            </a:p>
          </p:txBody>
        </p:sp>
        <p:sp>
          <p:nvSpPr>
            <p:cNvPr id="26" name="TextBox 136">
              <a:extLst>
                <a:ext uri="{FF2B5EF4-FFF2-40B4-BE49-F238E27FC236}">
                  <a16:creationId xmlns:a16="http://schemas.microsoft.com/office/drawing/2014/main" id="{4CBD0E15-680B-6346-971F-1E5DBE670F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3726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N[2]</a:t>
              </a:r>
            </a:p>
          </p:txBody>
        </p:sp>
        <p:sp>
          <p:nvSpPr>
            <p:cNvPr id="27" name="TextBox 136">
              <a:extLst>
                <a:ext uri="{FF2B5EF4-FFF2-40B4-BE49-F238E27FC236}">
                  <a16:creationId xmlns:a16="http://schemas.microsoft.com/office/drawing/2014/main" id="{8364CC70-4B95-0247-BED8-0EDB475496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0173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N[5]</a:t>
              </a:r>
            </a:p>
          </p:txBody>
        </p:sp>
        <p:sp>
          <p:nvSpPr>
            <p:cNvPr id="28" name="TextBox 136">
              <a:extLst>
                <a:ext uri="{FF2B5EF4-FFF2-40B4-BE49-F238E27FC236}">
                  <a16:creationId xmlns:a16="http://schemas.microsoft.com/office/drawing/2014/main" id="{A7F5B111-1EFF-EA49-865A-999CA38C70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4161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N[4]</a:t>
              </a:r>
            </a:p>
          </p:txBody>
        </p:sp>
        <p:sp>
          <p:nvSpPr>
            <p:cNvPr id="29" name="TextBox 136">
              <a:extLst>
                <a:ext uri="{FF2B5EF4-FFF2-40B4-BE49-F238E27FC236}">
                  <a16:creationId xmlns:a16="http://schemas.microsoft.com/office/drawing/2014/main" id="{0A4004CD-B739-A845-AC68-FAAA924F98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4597" y="3067968"/>
              <a:ext cx="5132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N[6]</a:t>
              </a:r>
            </a:p>
          </p:txBody>
        </p:sp>
        <p:sp>
          <p:nvSpPr>
            <p:cNvPr id="30" name="TextBox 137">
              <a:extLst>
                <a:ext uri="{FF2B5EF4-FFF2-40B4-BE49-F238E27FC236}">
                  <a16:creationId xmlns:a16="http://schemas.microsoft.com/office/drawing/2014/main" id="{DB50466F-3665-EF47-984F-BA004B8E32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867" y="2996952"/>
              <a:ext cx="38183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N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1BB8462-C134-6A45-858A-41236E4F2D73}"/>
              </a:ext>
            </a:extLst>
          </p:cNvPr>
          <p:cNvGrpSpPr/>
          <p:nvPr/>
        </p:nvGrpSpPr>
        <p:grpSpPr>
          <a:xfrm>
            <a:off x="160952" y="5235997"/>
            <a:ext cx="2010871" cy="713283"/>
            <a:chOff x="160952" y="5235997"/>
            <a:chExt cx="2010871" cy="713283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3DFEAC2-4DFC-FC49-A98A-7FE6DF6344FA}"/>
                </a:ext>
              </a:extLst>
            </p:cNvPr>
            <p:cNvSpPr/>
            <p:nvPr/>
          </p:nvSpPr>
          <p:spPr bwMode="auto">
            <a:xfrm>
              <a:off x="5797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E12CA89-A21A-B249-A582-C70264E1DD6E}"/>
                </a:ext>
              </a:extLst>
            </p:cNvPr>
            <p:cNvSpPr/>
            <p:nvPr/>
          </p:nvSpPr>
          <p:spPr bwMode="auto">
            <a:xfrm>
              <a:off x="8845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77894C8-FD58-3341-9272-B3AF29545110}"/>
                </a:ext>
              </a:extLst>
            </p:cNvPr>
            <p:cNvSpPr/>
            <p:nvPr/>
          </p:nvSpPr>
          <p:spPr bwMode="auto">
            <a:xfrm>
              <a:off x="1189308" y="5644480"/>
              <a:ext cx="304800" cy="3048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F05F83C-F61C-DA47-9EF2-8328A29B3C2B}"/>
                </a:ext>
              </a:extLst>
            </p:cNvPr>
            <p:cNvSpPr/>
            <p:nvPr/>
          </p:nvSpPr>
          <p:spPr bwMode="auto">
            <a:xfrm>
              <a:off x="14941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C5BDD53-160F-C945-83CB-82297B972687}"/>
                </a:ext>
              </a:extLst>
            </p:cNvPr>
            <p:cNvSpPr/>
            <p:nvPr/>
          </p:nvSpPr>
          <p:spPr bwMode="auto">
            <a:xfrm>
              <a:off x="17989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7" name="TextBox 136">
              <a:extLst>
                <a:ext uri="{FF2B5EF4-FFF2-40B4-BE49-F238E27FC236}">
                  <a16:creationId xmlns:a16="http://schemas.microsoft.com/office/drawing/2014/main" id="{8258DC50-DA9E-BA43-904C-66612BBEDF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544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M[0]</a:t>
              </a:r>
            </a:p>
          </p:txBody>
        </p:sp>
        <p:sp>
          <p:nvSpPr>
            <p:cNvPr id="38" name="TextBox 136">
              <a:extLst>
                <a:ext uri="{FF2B5EF4-FFF2-40B4-BE49-F238E27FC236}">
                  <a16:creationId xmlns:a16="http://schemas.microsoft.com/office/drawing/2014/main" id="{510615A5-4F0B-BD43-8081-E4815EC6B4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9871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M[3]</a:t>
              </a:r>
            </a:p>
          </p:txBody>
        </p:sp>
        <p:sp>
          <p:nvSpPr>
            <p:cNvPr id="39" name="TextBox 136">
              <a:extLst>
                <a:ext uri="{FF2B5EF4-FFF2-40B4-BE49-F238E27FC236}">
                  <a16:creationId xmlns:a16="http://schemas.microsoft.com/office/drawing/2014/main" id="{F70AFCF3-48D0-8A41-8D93-F22641EEF4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0320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M[1]</a:t>
              </a:r>
            </a:p>
          </p:txBody>
        </p:sp>
        <p:sp>
          <p:nvSpPr>
            <p:cNvPr id="40" name="TextBox 136">
              <a:extLst>
                <a:ext uri="{FF2B5EF4-FFF2-40B4-BE49-F238E27FC236}">
                  <a16:creationId xmlns:a16="http://schemas.microsoft.com/office/drawing/2014/main" id="{3782B398-350C-3A42-A389-1AFF04E60C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5095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M[2]</a:t>
              </a:r>
            </a:p>
          </p:txBody>
        </p:sp>
        <p:sp>
          <p:nvSpPr>
            <p:cNvPr id="41" name="TextBox 136">
              <a:extLst>
                <a:ext uri="{FF2B5EF4-FFF2-40B4-BE49-F238E27FC236}">
                  <a16:creationId xmlns:a16="http://schemas.microsoft.com/office/drawing/2014/main" id="{D04DB5EA-5CFB-2E4D-BD8D-2DB332A0FE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4647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M[4]</a:t>
              </a:r>
            </a:p>
          </p:txBody>
        </p:sp>
        <p:sp>
          <p:nvSpPr>
            <p:cNvPr id="42" name="TextBox 137">
              <a:extLst>
                <a:ext uri="{FF2B5EF4-FFF2-40B4-BE49-F238E27FC236}">
                  <a16:creationId xmlns:a16="http://schemas.microsoft.com/office/drawing/2014/main" id="{3426CFD4-395C-B44C-9DF0-8230E1E51D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52" y="5235997"/>
              <a:ext cx="39786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8887DBC-5092-1B48-AFDB-7F17386BB25A}"/>
              </a:ext>
            </a:extLst>
          </p:cNvPr>
          <p:cNvGrpSpPr/>
          <p:nvPr/>
        </p:nvGrpSpPr>
        <p:grpSpPr>
          <a:xfrm>
            <a:off x="5268167" y="2996952"/>
            <a:ext cx="3624313" cy="864765"/>
            <a:chOff x="5268167" y="2996952"/>
            <a:chExt cx="3624313" cy="864765"/>
          </a:xfrm>
        </p:grpSpPr>
        <p:sp>
          <p:nvSpPr>
            <p:cNvPr id="44" name="TextBox 137">
              <a:extLst>
                <a:ext uri="{FF2B5EF4-FFF2-40B4-BE49-F238E27FC236}">
                  <a16:creationId xmlns:a16="http://schemas.microsoft.com/office/drawing/2014/main" id="{989A02EE-372B-7C4A-B96C-BE73BBDA35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68167" y="2996952"/>
              <a:ext cx="3529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B29352A-DEFD-454B-84B7-476326ABAE3B}"/>
                </a:ext>
              </a:extLst>
            </p:cNvPr>
            <p:cNvSpPr/>
            <p:nvPr/>
          </p:nvSpPr>
          <p:spPr bwMode="auto">
            <a:xfrm>
              <a:off x="56680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33DF6D7-6FBB-ED41-A9B6-85129F4B8555}"/>
                </a:ext>
              </a:extLst>
            </p:cNvPr>
            <p:cNvSpPr/>
            <p:nvPr/>
          </p:nvSpPr>
          <p:spPr bwMode="auto">
            <a:xfrm>
              <a:off x="61252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8836E81-A61C-E446-9E65-DBF2D0000D9D}"/>
                </a:ext>
              </a:extLst>
            </p:cNvPr>
            <p:cNvSpPr/>
            <p:nvPr/>
          </p:nvSpPr>
          <p:spPr bwMode="auto">
            <a:xfrm>
              <a:off x="70396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DCCDE0B-D060-FF41-8C6E-70F0FBA2C31E}"/>
                </a:ext>
              </a:extLst>
            </p:cNvPr>
            <p:cNvSpPr/>
            <p:nvPr/>
          </p:nvSpPr>
          <p:spPr bwMode="auto">
            <a:xfrm>
              <a:off x="74968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15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AF36161-8451-984B-ACF7-27F294F82BE9}"/>
                </a:ext>
              </a:extLst>
            </p:cNvPr>
            <p:cNvSpPr/>
            <p:nvPr/>
          </p:nvSpPr>
          <p:spPr bwMode="auto">
            <a:xfrm>
              <a:off x="79540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63E68A2-C5AB-DA40-81D8-CF8023665D01}"/>
                </a:ext>
              </a:extLst>
            </p:cNvPr>
            <p:cNvSpPr/>
            <p:nvPr/>
          </p:nvSpPr>
          <p:spPr bwMode="auto">
            <a:xfrm>
              <a:off x="8411272" y="3404517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51" name="TextBox 136">
              <a:extLst>
                <a:ext uri="{FF2B5EF4-FFF2-40B4-BE49-F238E27FC236}">
                  <a16:creationId xmlns:a16="http://schemas.microsoft.com/office/drawing/2014/main" id="{3B9A8869-A49B-F54D-92D0-8FB0148E25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2637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P[0]</a:t>
              </a:r>
            </a:p>
          </p:txBody>
        </p:sp>
        <p:sp>
          <p:nvSpPr>
            <p:cNvPr id="52" name="TextBox 136">
              <a:extLst>
                <a:ext uri="{FF2B5EF4-FFF2-40B4-BE49-F238E27FC236}">
                  <a16:creationId xmlns:a16="http://schemas.microsoft.com/office/drawing/2014/main" id="{9DE35C6F-77E7-B746-A4BB-5D01BE4FCE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2711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P[3]</a:t>
              </a:r>
            </a:p>
          </p:txBody>
        </p:sp>
        <p:sp>
          <p:nvSpPr>
            <p:cNvPr id="53" name="TextBox 136">
              <a:extLst>
                <a:ext uri="{FF2B5EF4-FFF2-40B4-BE49-F238E27FC236}">
                  <a16:creationId xmlns:a16="http://schemas.microsoft.com/office/drawing/2014/main" id="{396D54FD-CA75-D642-8DD8-5AE4090CE1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05995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P[1]</a:t>
              </a:r>
            </a:p>
          </p:txBody>
        </p:sp>
        <p:sp>
          <p:nvSpPr>
            <p:cNvPr id="54" name="TextBox 136">
              <a:extLst>
                <a:ext uri="{FF2B5EF4-FFF2-40B4-BE49-F238E27FC236}">
                  <a16:creationId xmlns:a16="http://schemas.microsoft.com/office/drawing/2014/main" id="{B886C4D9-E491-D345-81B3-447B2EBAAD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9353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P[2]</a:t>
              </a:r>
            </a:p>
          </p:txBody>
        </p:sp>
        <p:sp>
          <p:nvSpPr>
            <p:cNvPr id="55" name="TextBox 136">
              <a:extLst>
                <a:ext uri="{FF2B5EF4-FFF2-40B4-BE49-F238E27FC236}">
                  <a16:creationId xmlns:a16="http://schemas.microsoft.com/office/drawing/2014/main" id="{0B210669-9716-1B42-AFB5-FCACD98223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19426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P[5]</a:t>
              </a:r>
            </a:p>
          </p:txBody>
        </p:sp>
        <p:sp>
          <p:nvSpPr>
            <p:cNvPr id="56" name="TextBox 136">
              <a:extLst>
                <a:ext uri="{FF2B5EF4-FFF2-40B4-BE49-F238E27FC236}">
                  <a16:creationId xmlns:a16="http://schemas.microsoft.com/office/drawing/2014/main" id="{73028500-B4A5-4741-A424-43FBDB5510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66069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P[4]</a:t>
              </a:r>
            </a:p>
          </p:txBody>
        </p:sp>
        <p:sp>
          <p:nvSpPr>
            <p:cNvPr id="57" name="TextBox 136">
              <a:extLst>
                <a:ext uri="{FF2B5EF4-FFF2-40B4-BE49-F238E27FC236}">
                  <a16:creationId xmlns:a16="http://schemas.microsoft.com/office/drawing/2014/main" id="{259EFE3F-4909-D545-B78E-4E802F2C1E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72786" y="3072730"/>
              <a:ext cx="51969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4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P[6]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451C0382-11EF-C54C-9991-BFC810DA8487}"/>
                </a:ext>
              </a:extLst>
            </p:cNvPr>
            <p:cNvSpPr/>
            <p:nvPr/>
          </p:nvSpPr>
          <p:spPr bwMode="auto">
            <a:xfrm>
              <a:off x="6588224" y="3403848"/>
              <a:ext cx="457200" cy="45720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9" name="Rectangle 58">
            <a:extLst>
              <a:ext uri="{FF2B5EF4-FFF2-40B4-BE49-F238E27FC236}">
                <a16:creationId xmlns:a16="http://schemas.microsoft.com/office/drawing/2014/main" id="{7125F8C2-3846-4C43-857D-7ADBE55862F4}"/>
              </a:ext>
            </a:extLst>
          </p:cNvPr>
          <p:cNvSpPr/>
          <p:nvPr/>
        </p:nvSpPr>
        <p:spPr bwMode="auto">
          <a:xfrm>
            <a:off x="6586937" y="3403972"/>
            <a:ext cx="457200" cy="457200"/>
          </a:xfrm>
          <a:prstGeom prst="rect">
            <a:avLst/>
          </a:prstGeom>
          <a:solidFill>
            <a:srgbClr val="9DC3E6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57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B9C209B-4C59-9547-A5E1-72F1A8311C6A}"/>
              </a:ext>
            </a:extLst>
          </p:cNvPr>
          <p:cNvSpPr txBox="1"/>
          <p:nvPr/>
        </p:nvSpPr>
        <p:spPr>
          <a:xfrm>
            <a:off x="3851920" y="5949280"/>
            <a:ext cx="1413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Partial products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5A77714-40E6-B140-A8FA-9132C78ADC9E}"/>
              </a:ext>
            </a:extLst>
          </p:cNvPr>
          <p:cNvSpPr txBox="1"/>
          <p:nvPr/>
        </p:nvSpPr>
        <p:spPr>
          <a:xfrm>
            <a:off x="6660232" y="4921423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Sum</a:t>
            </a:r>
          </a:p>
        </p:txBody>
      </p:sp>
      <p:sp>
        <p:nvSpPr>
          <p:cNvPr id="62" name="CuadroTexto 26">
            <a:extLst>
              <a:ext uri="{FF2B5EF4-FFF2-40B4-BE49-F238E27FC236}">
                <a16:creationId xmlns:a16="http://schemas.microsoft.com/office/drawing/2014/main" id="{EA642E63-258F-344F-A8F3-F3E755EACDF5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707E60C-8BF9-8944-910B-1795916D2C53}"/>
              </a:ext>
            </a:extLst>
          </p:cNvPr>
          <p:cNvSpPr/>
          <p:nvPr/>
        </p:nvSpPr>
        <p:spPr bwMode="auto">
          <a:xfrm>
            <a:off x="7040420" y="3400255"/>
            <a:ext cx="457200" cy="457200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76</a:t>
            </a:r>
          </a:p>
        </p:txBody>
      </p:sp>
    </p:spTree>
    <p:extLst>
      <p:ext uri="{BB962C8B-B14F-4D97-AF65-F5344CB8AC3E}">
        <p14:creationId xmlns:p14="http://schemas.microsoft.com/office/powerpoint/2010/main" val="411387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1D Convolution Boundary Condition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Calculation of </a:t>
            </a:r>
            <a:r>
              <a:rPr lang="en-US" dirty="0">
                <a:solidFill>
                  <a:srgbClr val="C00000"/>
                </a:solidFill>
              </a:rPr>
              <a:t>output elements near the boundaries</a:t>
            </a:r>
            <a:r>
              <a:rPr lang="en-US" dirty="0"/>
              <a:t> (beginning and end) of the input array need to deal with </a:t>
            </a:r>
            <a:r>
              <a:rPr lang="en-US" dirty="0">
                <a:solidFill>
                  <a:srgbClr val="7030A0"/>
                </a:solidFill>
              </a:rPr>
              <a:t>“ghost” elements</a:t>
            </a:r>
          </a:p>
          <a:p>
            <a:pPr lvl="1"/>
            <a:r>
              <a:rPr lang="en-US" dirty="0"/>
              <a:t>Different policies (0, replicates of boundary values, etc.)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EED59D3-1AFB-924D-9D1A-BC590FDC0F64}"/>
              </a:ext>
            </a:extLst>
          </p:cNvPr>
          <p:cNvGrpSpPr/>
          <p:nvPr/>
        </p:nvGrpSpPr>
        <p:grpSpPr>
          <a:xfrm>
            <a:off x="3391597" y="5492080"/>
            <a:ext cx="2286000" cy="457200"/>
            <a:chOff x="3391597" y="5492080"/>
            <a:chExt cx="2286000" cy="4572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DB57DED-DDEC-884E-82B5-5B94B04FA6FD}"/>
                </a:ext>
              </a:extLst>
            </p:cNvPr>
            <p:cNvSpPr/>
            <p:nvPr/>
          </p:nvSpPr>
          <p:spPr bwMode="auto">
            <a:xfrm>
              <a:off x="33915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4CDAD5C-F87F-0948-922A-37DB9D536F46}"/>
                </a:ext>
              </a:extLst>
            </p:cNvPr>
            <p:cNvSpPr/>
            <p:nvPr/>
          </p:nvSpPr>
          <p:spPr bwMode="auto">
            <a:xfrm>
              <a:off x="38487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E75152F-D9C0-3644-8398-153713F8CB92}"/>
                </a:ext>
              </a:extLst>
            </p:cNvPr>
            <p:cNvSpPr/>
            <p:nvPr/>
          </p:nvSpPr>
          <p:spPr bwMode="auto">
            <a:xfrm>
              <a:off x="4305997" y="5492080"/>
              <a:ext cx="457200" cy="4572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10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538165E-130B-F644-ADE9-21FB02A93D1C}"/>
                </a:ext>
              </a:extLst>
            </p:cNvPr>
            <p:cNvSpPr/>
            <p:nvPr/>
          </p:nvSpPr>
          <p:spPr bwMode="auto">
            <a:xfrm>
              <a:off x="47631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12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5B3F0D9-15D1-9747-92DD-B7F3B359EEAE}"/>
                </a:ext>
              </a:extLst>
            </p:cNvPr>
            <p:cNvSpPr/>
            <p:nvPr/>
          </p:nvSpPr>
          <p:spPr bwMode="auto">
            <a:xfrm>
              <a:off x="5220397" y="5492080"/>
              <a:ext cx="457200" cy="4572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13</a:t>
              </a:r>
            </a:p>
          </p:txBody>
        </p:sp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AECB305-0A2C-7741-999A-8D4437B3CF47}"/>
              </a:ext>
            </a:extLst>
          </p:cNvPr>
          <p:cNvCxnSpPr/>
          <p:nvPr/>
        </p:nvCxnSpPr>
        <p:spPr bwMode="auto">
          <a:xfrm>
            <a:off x="2261297" y="5785767"/>
            <a:ext cx="838200" cy="12700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DE6E224-7D41-0840-8A53-9914FB6645AF}"/>
              </a:ext>
            </a:extLst>
          </p:cNvPr>
          <p:cNvCxnSpPr>
            <a:cxnSpLocks/>
          </p:cNvCxnSpPr>
          <p:nvPr/>
        </p:nvCxnSpPr>
        <p:spPr bwMode="auto">
          <a:xfrm flipV="1">
            <a:off x="5905622" y="3998242"/>
            <a:ext cx="466578" cy="1663007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3B54F6D-9038-CE41-B5B3-66AD8ED2236A}"/>
              </a:ext>
            </a:extLst>
          </p:cNvPr>
          <p:cNvCxnSpPr/>
          <p:nvPr/>
        </p:nvCxnSpPr>
        <p:spPr bwMode="auto">
          <a:xfrm>
            <a:off x="1907285" y="3998242"/>
            <a:ext cx="1268412" cy="1493838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36">
            <a:extLst>
              <a:ext uri="{FF2B5EF4-FFF2-40B4-BE49-F238E27FC236}">
                <a16:creationId xmlns:a16="http://schemas.microsoft.com/office/drawing/2014/main" id="{3EFF6B22-3A19-D443-BD57-70489F2EBC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4880" y="3067968"/>
            <a:ext cx="5132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N[0]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951554D-1E73-2D4B-930D-014E36745EBF}"/>
              </a:ext>
            </a:extLst>
          </p:cNvPr>
          <p:cNvSpPr/>
          <p:nvPr/>
        </p:nvSpPr>
        <p:spPr bwMode="auto">
          <a:xfrm>
            <a:off x="1118297" y="3368005"/>
            <a:ext cx="457200" cy="457200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A01B9EA-CD68-DD4D-90A5-C6D88B662A96}"/>
              </a:ext>
            </a:extLst>
          </p:cNvPr>
          <p:cNvSpPr/>
          <p:nvPr/>
        </p:nvSpPr>
        <p:spPr bwMode="auto">
          <a:xfrm>
            <a:off x="1580789" y="3368005"/>
            <a:ext cx="457200" cy="457200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C9BFF38-C134-0D40-A8A6-929273628EDD}"/>
              </a:ext>
            </a:extLst>
          </p:cNvPr>
          <p:cNvSpPr/>
          <p:nvPr/>
        </p:nvSpPr>
        <p:spPr bwMode="auto">
          <a:xfrm>
            <a:off x="2043281" y="3368005"/>
            <a:ext cx="457200" cy="457200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A623C43-E0B8-E342-93E1-861E64901872}"/>
              </a:ext>
            </a:extLst>
          </p:cNvPr>
          <p:cNvSpPr/>
          <p:nvPr/>
        </p:nvSpPr>
        <p:spPr bwMode="auto">
          <a:xfrm>
            <a:off x="2505773" y="3368005"/>
            <a:ext cx="457200" cy="457200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8AF04D6-0555-9B48-80CA-BBF35CC0F7B0}"/>
              </a:ext>
            </a:extLst>
          </p:cNvPr>
          <p:cNvSpPr/>
          <p:nvPr/>
        </p:nvSpPr>
        <p:spPr bwMode="auto">
          <a:xfrm>
            <a:off x="2968265" y="3368005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5E0FB7C-48B5-9641-A864-763EB5302F02}"/>
              </a:ext>
            </a:extLst>
          </p:cNvPr>
          <p:cNvSpPr/>
          <p:nvPr/>
        </p:nvSpPr>
        <p:spPr bwMode="auto">
          <a:xfrm>
            <a:off x="3430757" y="3368005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ACE30B6-618D-9542-9BED-75E09427FEF8}"/>
              </a:ext>
            </a:extLst>
          </p:cNvPr>
          <p:cNvSpPr/>
          <p:nvPr/>
        </p:nvSpPr>
        <p:spPr bwMode="auto">
          <a:xfrm>
            <a:off x="3893247" y="3368005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24" name="TextBox 136">
            <a:extLst>
              <a:ext uri="{FF2B5EF4-FFF2-40B4-BE49-F238E27FC236}">
                <a16:creationId xmlns:a16="http://schemas.microsoft.com/office/drawing/2014/main" id="{BF31F299-9BF4-E74C-A5DB-D2FD0AB71B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9737" y="3067968"/>
            <a:ext cx="5132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N[3]</a:t>
            </a:r>
          </a:p>
        </p:txBody>
      </p:sp>
      <p:sp>
        <p:nvSpPr>
          <p:cNvPr id="25" name="TextBox 136">
            <a:extLst>
              <a:ext uri="{FF2B5EF4-FFF2-40B4-BE49-F238E27FC236}">
                <a16:creationId xmlns:a16="http://schemas.microsoft.com/office/drawing/2014/main" id="{10E980C3-682D-0F4B-8BAD-C7962ABB7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303" y="3067968"/>
            <a:ext cx="5132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N[1]</a:t>
            </a:r>
          </a:p>
        </p:txBody>
      </p:sp>
      <p:sp>
        <p:nvSpPr>
          <p:cNvPr id="26" name="TextBox 136">
            <a:extLst>
              <a:ext uri="{FF2B5EF4-FFF2-40B4-BE49-F238E27FC236}">
                <a16:creationId xmlns:a16="http://schemas.microsoft.com/office/drawing/2014/main" id="{FAAB8DEC-E740-2142-B628-C4BEAC5191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3726" y="3067968"/>
            <a:ext cx="5132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N[2]</a:t>
            </a:r>
          </a:p>
        </p:txBody>
      </p:sp>
      <p:sp>
        <p:nvSpPr>
          <p:cNvPr id="27" name="TextBox 136">
            <a:extLst>
              <a:ext uri="{FF2B5EF4-FFF2-40B4-BE49-F238E27FC236}">
                <a16:creationId xmlns:a16="http://schemas.microsoft.com/office/drawing/2014/main" id="{7BFB4068-BED0-5142-9AF6-05A963F9E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173" y="3067968"/>
            <a:ext cx="5132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N[5]</a:t>
            </a:r>
          </a:p>
        </p:txBody>
      </p:sp>
      <p:sp>
        <p:nvSpPr>
          <p:cNvPr id="28" name="TextBox 136">
            <a:extLst>
              <a:ext uri="{FF2B5EF4-FFF2-40B4-BE49-F238E27FC236}">
                <a16:creationId xmlns:a16="http://schemas.microsoft.com/office/drawing/2014/main" id="{4C0C3AFC-0013-C947-B1F3-31AFCDB7D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4161" y="3067968"/>
            <a:ext cx="5132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N[4]</a:t>
            </a:r>
          </a:p>
        </p:txBody>
      </p:sp>
      <p:sp>
        <p:nvSpPr>
          <p:cNvPr id="29" name="TextBox 136">
            <a:extLst>
              <a:ext uri="{FF2B5EF4-FFF2-40B4-BE49-F238E27FC236}">
                <a16:creationId xmlns:a16="http://schemas.microsoft.com/office/drawing/2014/main" id="{A99BD5C4-5F1D-FB4D-B91A-D805EFD422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4597" y="3067968"/>
            <a:ext cx="5132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N[6]</a:t>
            </a:r>
          </a:p>
        </p:txBody>
      </p:sp>
      <p:sp>
        <p:nvSpPr>
          <p:cNvPr id="30" name="TextBox 137">
            <a:extLst>
              <a:ext uri="{FF2B5EF4-FFF2-40B4-BE49-F238E27FC236}">
                <a16:creationId xmlns:a16="http://schemas.microsoft.com/office/drawing/2014/main" id="{0D35DFDA-2B7A-F946-93E0-E33D199694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867" y="2996952"/>
            <a:ext cx="3818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20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6E80AE8-76B1-034D-B8BE-B6644FA020E4}"/>
              </a:ext>
            </a:extLst>
          </p:cNvPr>
          <p:cNvGrpSpPr/>
          <p:nvPr/>
        </p:nvGrpSpPr>
        <p:grpSpPr>
          <a:xfrm>
            <a:off x="160952" y="5235997"/>
            <a:ext cx="2010871" cy="713283"/>
            <a:chOff x="160952" y="5235997"/>
            <a:chExt cx="2010871" cy="713283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7CF7433-FC84-1042-A043-F354C4A1C901}"/>
                </a:ext>
              </a:extLst>
            </p:cNvPr>
            <p:cNvSpPr/>
            <p:nvPr/>
          </p:nvSpPr>
          <p:spPr bwMode="auto">
            <a:xfrm>
              <a:off x="5797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7C60394-3399-0240-9785-31CCA7E01067}"/>
                </a:ext>
              </a:extLst>
            </p:cNvPr>
            <p:cNvSpPr/>
            <p:nvPr/>
          </p:nvSpPr>
          <p:spPr bwMode="auto">
            <a:xfrm>
              <a:off x="8845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F10AB67-1F45-E743-9208-F95CA2628613}"/>
                </a:ext>
              </a:extLst>
            </p:cNvPr>
            <p:cNvSpPr/>
            <p:nvPr/>
          </p:nvSpPr>
          <p:spPr bwMode="auto">
            <a:xfrm>
              <a:off x="1189308" y="5644480"/>
              <a:ext cx="304800" cy="3048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BCD4C41-68E8-BD4B-A5FE-C42FAA02F034}"/>
                </a:ext>
              </a:extLst>
            </p:cNvPr>
            <p:cNvSpPr/>
            <p:nvPr/>
          </p:nvSpPr>
          <p:spPr bwMode="auto">
            <a:xfrm>
              <a:off x="14941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563F67E-9E89-2F4D-9DA6-BBF3E6697B9F}"/>
                </a:ext>
              </a:extLst>
            </p:cNvPr>
            <p:cNvSpPr/>
            <p:nvPr/>
          </p:nvSpPr>
          <p:spPr bwMode="auto">
            <a:xfrm>
              <a:off x="1798908" y="5644480"/>
              <a:ext cx="304800" cy="304800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37" name="TextBox 136">
              <a:extLst>
                <a:ext uri="{FF2B5EF4-FFF2-40B4-BE49-F238E27FC236}">
                  <a16:creationId xmlns:a16="http://schemas.microsoft.com/office/drawing/2014/main" id="{FF1967E3-A01B-2F41-AD53-F42761F09E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544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M[0]</a:t>
              </a:r>
            </a:p>
          </p:txBody>
        </p:sp>
        <p:sp>
          <p:nvSpPr>
            <p:cNvPr id="38" name="TextBox 136">
              <a:extLst>
                <a:ext uri="{FF2B5EF4-FFF2-40B4-BE49-F238E27FC236}">
                  <a16:creationId xmlns:a16="http://schemas.microsoft.com/office/drawing/2014/main" id="{B0D471B6-FA8A-124E-A737-176E23323D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9871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M[3]</a:t>
              </a:r>
            </a:p>
          </p:txBody>
        </p:sp>
        <p:sp>
          <p:nvSpPr>
            <p:cNvPr id="39" name="TextBox 136">
              <a:extLst>
                <a:ext uri="{FF2B5EF4-FFF2-40B4-BE49-F238E27FC236}">
                  <a16:creationId xmlns:a16="http://schemas.microsoft.com/office/drawing/2014/main" id="{75782028-75AF-A14D-ACBB-E634399F6E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0320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M[1]</a:t>
              </a:r>
            </a:p>
          </p:txBody>
        </p:sp>
        <p:sp>
          <p:nvSpPr>
            <p:cNvPr id="40" name="TextBox 136">
              <a:extLst>
                <a:ext uri="{FF2B5EF4-FFF2-40B4-BE49-F238E27FC236}">
                  <a16:creationId xmlns:a16="http://schemas.microsoft.com/office/drawing/2014/main" id="{2EBFE134-76AF-4843-AAF1-CC87159158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5095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M[2]</a:t>
              </a:r>
            </a:p>
          </p:txBody>
        </p:sp>
        <p:sp>
          <p:nvSpPr>
            <p:cNvPr id="41" name="TextBox 136">
              <a:extLst>
                <a:ext uri="{FF2B5EF4-FFF2-40B4-BE49-F238E27FC236}">
                  <a16:creationId xmlns:a16="http://schemas.microsoft.com/office/drawing/2014/main" id="{126E3B84-74B6-524B-AA05-E626A0E798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4647" y="5380956"/>
              <a:ext cx="45717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1100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M[4]</a:t>
              </a:r>
            </a:p>
          </p:txBody>
        </p:sp>
        <p:sp>
          <p:nvSpPr>
            <p:cNvPr id="42" name="TextBox 137">
              <a:extLst>
                <a:ext uri="{FF2B5EF4-FFF2-40B4-BE49-F238E27FC236}">
                  <a16:creationId xmlns:a16="http://schemas.microsoft.com/office/drawing/2014/main" id="{AC8E543B-E2F9-CC43-A38E-D11B48662F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52" y="5235997"/>
              <a:ext cx="39786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Palatino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Palatino" pitchFamily="18" charset="0"/>
                </a:defRPr>
              </a:lvl9pPr>
            </a:lstStyle>
            <a:p>
              <a:pPr eaLnBrk="1" hangingPunct="1"/>
              <a:r>
                <a:rPr lang="en-US" sz="2000" b="1" dirty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</a:t>
              </a:r>
            </a:p>
          </p:txBody>
        </p:sp>
      </p:grpSp>
      <p:sp>
        <p:nvSpPr>
          <p:cNvPr id="44" name="TextBox 137">
            <a:extLst>
              <a:ext uri="{FF2B5EF4-FFF2-40B4-BE49-F238E27FC236}">
                <a16:creationId xmlns:a16="http://schemas.microsoft.com/office/drawing/2014/main" id="{9404C65A-4843-A743-A348-7D44C76A9F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8167" y="2996952"/>
            <a:ext cx="3529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20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AA66339-EAA8-D044-931A-9BE1DE0AA575}"/>
              </a:ext>
            </a:extLst>
          </p:cNvPr>
          <p:cNvSpPr/>
          <p:nvPr/>
        </p:nvSpPr>
        <p:spPr bwMode="auto">
          <a:xfrm>
            <a:off x="5668072" y="3400255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153C1E-8DF4-6D4E-A9D4-54E6FCA044DF}"/>
              </a:ext>
            </a:extLst>
          </p:cNvPr>
          <p:cNvSpPr/>
          <p:nvPr/>
        </p:nvSpPr>
        <p:spPr bwMode="auto">
          <a:xfrm>
            <a:off x="6125272" y="3400255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8D20419-CD3C-0D43-BBB6-79F01491B7B6}"/>
              </a:ext>
            </a:extLst>
          </p:cNvPr>
          <p:cNvSpPr/>
          <p:nvPr/>
        </p:nvSpPr>
        <p:spPr bwMode="auto">
          <a:xfrm>
            <a:off x="7039672" y="3400255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15E6B97-F5FA-B944-997F-DF2012E06FFD}"/>
              </a:ext>
            </a:extLst>
          </p:cNvPr>
          <p:cNvSpPr/>
          <p:nvPr/>
        </p:nvSpPr>
        <p:spPr bwMode="auto">
          <a:xfrm>
            <a:off x="7496872" y="3400255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0D170F64-BFAB-9A4E-922D-2570EB1B4394}"/>
              </a:ext>
            </a:extLst>
          </p:cNvPr>
          <p:cNvSpPr/>
          <p:nvPr/>
        </p:nvSpPr>
        <p:spPr bwMode="auto">
          <a:xfrm>
            <a:off x="7954072" y="3400255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344C5E6-C50C-304C-A4A6-180631432EE2}"/>
              </a:ext>
            </a:extLst>
          </p:cNvPr>
          <p:cNvSpPr/>
          <p:nvPr/>
        </p:nvSpPr>
        <p:spPr bwMode="auto">
          <a:xfrm>
            <a:off x="8411272" y="3400255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1" name="TextBox 136">
            <a:extLst>
              <a:ext uri="{FF2B5EF4-FFF2-40B4-BE49-F238E27FC236}">
                <a16:creationId xmlns:a16="http://schemas.microsoft.com/office/drawing/2014/main" id="{A9B333FE-1B4B-0F4F-AE9E-01DEF85ADC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2637" y="3072730"/>
            <a:ext cx="5196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P[0]</a:t>
            </a:r>
          </a:p>
        </p:txBody>
      </p:sp>
      <p:sp>
        <p:nvSpPr>
          <p:cNvPr id="52" name="TextBox 136">
            <a:extLst>
              <a:ext uri="{FF2B5EF4-FFF2-40B4-BE49-F238E27FC236}">
                <a16:creationId xmlns:a16="http://schemas.microsoft.com/office/drawing/2014/main" id="{27A44AA7-001C-784C-BFC5-4C541D326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2711" y="3072730"/>
            <a:ext cx="5196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P[3]</a:t>
            </a:r>
          </a:p>
        </p:txBody>
      </p:sp>
      <p:sp>
        <p:nvSpPr>
          <p:cNvPr id="53" name="TextBox 136">
            <a:extLst>
              <a:ext uri="{FF2B5EF4-FFF2-40B4-BE49-F238E27FC236}">
                <a16:creationId xmlns:a16="http://schemas.microsoft.com/office/drawing/2014/main" id="{8A6252EE-82EB-AC42-B006-7F52163BB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5995" y="3072730"/>
            <a:ext cx="5196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P[1]</a:t>
            </a:r>
          </a:p>
        </p:txBody>
      </p:sp>
      <p:sp>
        <p:nvSpPr>
          <p:cNvPr id="54" name="TextBox 136">
            <a:extLst>
              <a:ext uri="{FF2B5EF4-FFF2-40B4-BE49-F238E27FC236}">
                <a16:creationId xmlns:a16="http://schemas.microsoft.com/office/drawing/2014/main" id="{8653FCF3-7F1C-CE45-AF0D-4B2B5F8A68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9353" y="3072730"/>
            <a:ext cx="5196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P[2]</a:t>
            </a:r>
          </a:p>
        </p:txBody>
      </p:sp>
      <p:sp>
        <p:nvSpPr>
          <p:cNvPr id="55" name="TextBox 136">
            <a:extLst>
              <a:ext uri="{FF2B5EF4-FFF2-40B4-BE49-F238E27FC236}">
                <a16:creationId xmlns:a16="http://schemas.microsoft.com/office/drawing/2014/main" id="{B90F34E6-D867-534C-9A47-59E5B0F0F4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9426" y="3072730"/>
            <a:ext cx="5196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P[5]</a:t>
            </a:r>
          </a:p>
        </p:txBody>
      </p:sp>
      <p:sp>
        <p:nvSpPr>
          <p:cNvPr id="56" name="TextBox 136">
            <a:extLst>
              <a:ext uri="{FF2B5EF4-FFF2-40B4-BE49-F238E27FC236}">
                <a16:creationId xmlns:a16="http://schemas.microsoft.com/office/drawing/2014/main" id="{C04F2C5B-986E-DA44-A4A2-1C18178458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6069" y="3072730"/>
            <a:ext cx="5196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P[4]</a:t>
            </a:r>
          </a:p>
        </p:txBody>
      </p:sp>
      <p:sp>
        <p:nvSpPr>
          <p:cNvPr id="57" name="TextBox 136">
            <a:extLst>
              <a:ext uri="{FF2B5EF4-FFF2-40B4-BE49-F238E27FC236}">
                <a16:creationId xmlns:a16="http://schemas.microsoft.com/office/drawing/2014/main" id="{2FAC17FF-DDF7-624C-B145-CEDDF48E5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2786" y="3072730"/>
            <a:ext cx="51969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14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P[6]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E8EBD1D-633D-AF4E-8E47-737DDFAC8660}"/>
              </a:ext>
            </a:extLst>
          </p:cNvPr>
          <p:cNvSpPr/>
          <p:nvPr/>
        </p:nvSpPr>
        <p:spPr bwMode="auto">
          <a:xfrm>
            <a:off x="6588224" y="3400255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A527E1A-E960-104A-B40F-1ADCD743DDA5}"/>
              </a:ext>
            </a:extLst>
          </p:cNvPr>
          <p:cNvSpPr txBox="1"/>
          <p:nvPr/>
        </p:nvSpPr>
        <p:spPr>
          <a:xfrm>
            <a:off x="3851920" y="5949280"/>
            <a:ext cx="1413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Partial products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3772ACC-45AD-8041-B740-190947770F00}"/>
              </a:ext>
            </a:extLst>
          </p:cNvPr>
          <p:cNvSpPr txBox="1"/>
          <p:nvPr/>
        </p:nvSpPr>
        <p:spPr>
          <a:xfrm>
            <a:off x="6228184" y="4921423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Sum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D544B2D-82A7-6A4C-B3F8-90BFC8E180C8}"/>
              </a:ext>
            </a:extLst>
          </p:cNvPr>
          <p:cNvSpPr/>
          <p:nvPr/>
        </p:nvSpPr>
        <p:spPr bwMode="auto">
          <a:xfrm>
            <a:off x="6131024" y="3400255"/>
            <a:ext cx="457200" cy="457200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38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68DF0280-B41C-3346-8877-0F7076B92ED5}"/>
              </a:ext>
            </a:extLst>
          </p:cNvPr>
          <p:cNvSpPr/>
          <p:nvPr/>
        </p:nvSpPr>
        <p:spPr bwMode="auto">
          <a:xfrm>
            <a:off x="658416" y="3368005"/>
            <a:ext cx="457200" cy="457200"/>
          </a:xfrm>
          <a:prstGeom prst="rect">
            <a:avLst/>
          </a:prstGeom>
          <a:solidFill>
            <a:srgbClr val="00B0F0">
              <a:alpha val="50196"/>
            </a:srgbClr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64" name="CuadroTexto 26">
            <a:extLst>
              <a:ext uri="{FF2B5EF4-FFF2-40B4-BE49-F238E27FC236}">
                <a16:creationId xmlns:a16="http://schemas.microsoft.com/office/drawing/2014/main" id="{4CA16CC4-2757-2A4E-A728-ED85243412D6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323085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 animBg="1"/>
      <p:bldP spid="6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1D Convolution Kernel </a:t>
            </a:r>
            <a:br>
              <a:rPr lang="en-US" sz="3600" dirty="0"/>
            </a:br>
            <a:r>
              <a:rPr lang="en-US" sz="2400" dirty="0"/>
              <a:t>with Boundary Condition Handling*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E9862B98-ED88-B94C-8AB0-DBB31DBCF2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844" y="1124744"/>
            <a:ext cx="8762652" cy="44012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__global__ void 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convolution_1D_basic_kernel(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float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*N, 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float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*M, 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float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*P,</a:t>
            </a: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                                          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Mask_Width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, 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Width) {</a:t>
            </a:r>
          </a:p>
          <a:p>
            <a:pPr eaLnBrk="1" hangingPunct="1">
              <a:defRPr/>
            </a:pPr>
            <a:endParaRPr lang="en-US" sz="14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=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blockIdx.x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*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Index of output element</a:t>
            </a:r>
          </a:p>
          <a:p>
            <a:pPr eaLnBrk="1" hangingPunct="1">
              <a:defRPr/>
            </a:pPr>
            <a:endParaRPr lang="en-US" sz="14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float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Pvalue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= 0;</a:t>
            </a:r>
          </a:p>
          <a:p>
            <a:pPr eaLnBrk="1" hangingPunct="1">
              <a:defRPr/>
            </a:pPr>
            <a:endParaRPr lang="en-US" sz="14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N_start_point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=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- (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Mask_Width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/2);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Index of first neighbor</a:t>
            </a:r>
          </a:p>
          <a:p>
            <a:pPr eaLnBrk="1" hangingPunct="1">
              <a:defRPr/>
            </a:pPr>
            <a:endParaRPr lang="en-US" sz="14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4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for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j = 0; j &lt;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Mask_Width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; j++) {</a:t>
            </a:r>
          </a:p>
          <a:p>
            <a:pPr eaLnBrk="1" hangingPunct="1">
              <a:defRPr/>
            </a:pPr>
            <a:endParaRPr lang="en-US" sz="14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Check the boundaries</a:t>
            </a: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4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if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N_start_point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+ j &gt;= 0 &amp;&amp;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N_start_point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+ j &lt; Width) {</a:t>
            </a:r>
          </a:p>
          <a:p>
            <a:pPr eaLnBrk="1" hangingPunct="1">
              <a:defRPr/>
            </a:pPr>
            <a:endParaRPr lang="en-US" sz="14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   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Pvalue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+= N[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N_start_point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+ j] * M[j];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Multiply and accumulate</a:t>
            </a: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  }</a:t>
            </a: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}</a:t>
            </a:r>
          </a:p>
          <a:p>
            <a:pPr eaLnBrk="1" hangingPunct="1">
              <a:defRPr/>
            </a:pPr>
            <a:endParaRPr lang="en-US" sz="14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P[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] =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Pvalue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Store output element</a:t>
            </a: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}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CE7563-BAC7-7749-BE3D-97E76A0CBF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4653136"/>
            <a:ext cx="4424733" cy="1692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4B2EBA8-FB33-9F42-9C09-E58A35522B8B}"/>
              </a:ext>
            </a:extLst>
          </p:cNvPr>
          <p:cNvSpPr txBox="1"/>
          <p:nvPr/>
        </p:nvSpPr>
        <p:spPr>
          <a:xfrm>
            <a:off x="192954" y="6407750"/>
            <a:ext cx="86275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* All elements outside the image are 0 in this kernel</a:t>
            </a:r>
          </a:p>
        </p:txBody>
      </p:sp>
    </p:spTree>
    <p:extLst>
      <p:ext uri="{BB962C8B-B14F-4D97-AF65-F5344CB8AC3E}">
        <p14:creationId xmlns:p14="http://schemas.microsoft.com/office/powerpoint/2010/main" val="375969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Recall: Memory Hierarchy in CUDA Programs</a:t>
            </a:r>
          </a:p>
        </p:txBody>
      </p:sp>
      <p:pic>
        <p:nvPicPr>
          <p:cNvPr id="6" name="Imagen 5" descr="CUDA_progmodel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518" y="1341288"/>
            <a:ext cx="6694965" cy="4680000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8094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itle 1">
            <a:extLst>
              <a:ext uri="{FF2B5EF4-FFF2-40B4-BE49-F238E27FC236}">
                <a16:creationId xmlns:a16="http://schemas.microsoft.com/office/drawing/2014/main" id="{37341F1E-EEC5-5E40-B8E1-F001AF083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Memory in the GPU Architecture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FC5739B9-63E5-1E41-8390-7E8804EBCA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3245DBE-7C74-8D4D-B2B4-CA3B77ABE474}"/>
              </a:ext>
            </a:extLst>
          </p:cNvPr>
          <p:cNvGrpSpPr/>
          <p:nvPr/>
        </p:nvGrpSpPr>
        <p:grpSpPr>
          <a:xfrm>
            <a:off x="1259632" y="1398686"/>
            <a:ext cx="7242546" cy="3149329"/>
            <a:chOff x="950727" y="1690048"/>
            <a:chExt cx="7242546" cy="3149329"/>
          </a:xfrm>
        </p:grpSpPr>
        <p:sp>
          <p:nvSpPr>
            <p:cNvPr id="82" name="TextBox 8">
              <a:extLst>
                <a:ext uri="{FF2B5EF4-FFF2-40B4-BE49-F238E27FC236}">
                  <a16:creationId xmlns:a16="http://schemas.microsoft.com/office/drawing/2014/main" id="{9B6461DD-DB21-AC41-9D23-C2997A61866D}"/>
                </a:ext>
              </a:extLst>
            </p:cNvPr>
            <p:cNvSpPr txBox="1"/>
            <p:nvPr/>
          </p:nvSpPr>
          <p:spPr>
            <a:xfrm>
              <a:off x="5516499" y="2759047"/>
              <a:ext cx="426364" cy="5150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…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276F10E9-5D35-C047-9389-5743472286EE}"/>
                </a:ext>
              </a:extLst>
            </p:cNvPr>
            <p:cNvSpPr/>
            <p:nvPr/>
          </p:nvSpPr>
          <p:spPr>
            <a:xfrm>
              <a:off x="950727" y="1690689"/>
              <a:ext cx="1979133" cy="3148688"/>
            </a:xfrm>
            <a:prstGeom prst="rect">
              <a:avLst/>
            </a:prstGeom>
            <a:solidFill>
              <a:srgbClr val="9DC3E6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SM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A9252F14-ED24-A44E-AE4B-2FA08A12D044}"/>
                </a:ext>
              </a:extLst>
            </p:cNvPr>
            <p:cNvSpPr/>
            <p:nvPr/>
          </p:nvSpPr>
          <p:spPr>
            <a:xfrm>
              <a:off x="1033577" y="2787425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14C3374C-D071-BF40-B124-324BE482074B}"/>
                </a:ext>
              </a:extLst>
            </p:cNvPr>
            <p:cNvSpPr/>
            <p:nvPr/>
          </p:nvSpPr>
          <p:spPr>
            <a:xfrm>
              <a:off x="1033576" y="1984867"/>
              <a:ext cx="1784276" cy="31318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Control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1E6141C9-64F2-E147-84F7-633ACB5BDBAD}"/>
                </a:ext>
              </a:extLst>
            </p:cNvPr>
            <p:cNvSpPr/>
            <p:nvPr/>
          </p:nvSpPr>
          <p:spPr>
            <a:xfrm>
              <a:off x="1491653" y="2787425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4228492C-83A0-4647-A270-788F43A78BE2}"/>
                </a:ext>
              </a:extLst>
            </p:cNvPr>
            <p:cNvSpPr/>
            <p:nvPr/>
          </p:nvSpPr>
          <p:spPr>
            <a:xfrm>
              <a:off x="1033577" y="3264392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36E8CECF-E44C-3B41-81A4-E8BB527DD0EC}"/>
                </a:ext>
              </a:extLst>
            </p:cNvPr>
            <p:cNvSpPr/>
            <p:nvPr/>
          </p:nvSpPr>
          <p:spPr>
            <a:xfrm>
              <a:off x="1491653" y="3264392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CBB399AC-5271-0547-B4DA-7E31FFD6E600}"/>
                </a:ext>
              </a:extLst>
            </p:cNvPr>
            <p:cNvSpPr/>
            <p:nvPr/>
          </p:nvSpPr>
          <p:spPr>
            <a:xfrm>
              <a:off x="1967140" y="2787425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EA2CC834-1C86-A94E-8BED-E36D3646CAFE}"/>
                </a:ext>
              </a:extLst>
            </p:cNvPr>
            <p:cNvSpPr/>
            <p:nvPr/>
          </p:nvSpPr>
          <p:spPr>
            <a:xfrm>
              <a:off x="2425216" y="2787425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948F5E5D-EDE9-5E44-B22F-F550402F88BC}"/>
                </a:ext>
              </a:extLst>
            </p:cNvPr>
            <p:cNvSpPr/>
            <p:nvPr/>
          </p:nvSpPr>
          <p:spPr>
            <a:xfrm>
              <a:off x="1967140" y="3264392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B79CC606-64F2-4342-ACF7-7D83EE7C99C9}"/>
                </a:ext>
              </a:extLst>
            </p:cNvPr>
            <p:cNvSpPr/>
            <p:nvPr/>
          </p:nvSpPr>
          <p:spPr>
            <a:xfrm>
              <a:off x="2425216" y="3264392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229EB8B4-E204-ED40-9A82-549AE665578D}"/>
                </a:ext>
              </a:extLst>
            </p:cNvPr>
            <p:cNvSpPr/>
            <p:nvPr/>
          </p:nvSpPr>
          <p:spPr>
            <a:xfrm>
              <a:off x="3266089" y="1690689"/>
              <a:ext cx="1979133" cy="3148688"/>
            </a:xfrm>
            <a:prstGeom prst="rect">
              <a:avLst/>
            </a:prstGeom>
            <a:solidFill>
              <a:srgbClr val="9DC3E6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SM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1AB37EEF-8791-604D-A12A-0020B3041BC9}"/>
                </a:ext>
              </a:extLst>
            </p:cNvPr>
            <p:cNvSpPr/>
            <p:nvPr/>
          </p:nvSpPr>
          <p:spPr>
            <a:xfrm>
              <a:off x="3348939" y="2787425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85B6CF63-28E6-D54A-8BE2-1F8970674969}"/>
                </a:ext>
              </a:extLst>
            </p:cNvPr>
            <p:cNvSpPr/>
            <p:nvPr/>
          </p:nvSpPr>
          <p:spPr>
            <a:xfrm>
              <a:off x="3348938" y="1984867"/>
              <a:ext cx="1784276" cy="31318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Control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EAB2EDD4-18B0-6748-B011-5DE9473ABE98}"/>
                </a:ext>
              </a:extLst>
            </p:cNvPr>
            <p:cNvSpPr/>
            <p:nvPr/>
          </p:nvSpPr>
          <p:spPr>
            <a:xfrm>
              <a:off x="3807015" y="2787425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A063EF20-87FE-184C-BF14-BE5283318C73}"/>
                </a:ext>
              </a:extLst>
            </p:cNvPr>
            <p:cNvSpPr/>
            <p:nvPr/>
          </p:nvSpPr>
          <p:spPr>
            <a:xfrm>
              <a:off x="3348939" y="3264392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D87F15DC-FDE8-9442-B96F-AF488046ED3F}"/>
                </a:ext>
              </a:extLst>
            </p:cNvPr>
            <p:cNvSpPr/>
            <p:nvPr/>
          </p:nvSpPr>
          <p:spPr>
            <a:xfrm>
              <a:off x="3807015" y="3264392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3D13E7C-C4C0-CC48-BB6D-A771402F9107}"/>
                </a:ext>
              </a:extLst>
            </p:cNvPr>
            <p:cNvSpPr/>
            <p:nvPr/>
          </p:nvSpPr>
          <p:spPr>
            <a:xfrm>
              <a:off x="4282502" y="2787425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4ED4E492-ECDE-7041-881A-2DBB5A5725B8}"/>
                </a:ext>
              </a:extLst>
            </p:cNvPr>
            <p:cNvSpPr/>
            <p:nvPr/>
          </p:nvSpPr>
          <p:spPr>
            <a:xfrm>
              <a:off x="4740578" y="2787425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22E2DD78-7217-F34D-B659-194F79BEBD94}"/>
                </a:ext>
              </a:extLst>
            </p:cNvPr>
            <p:cNvSpPr/>
            <p:nvPr/>
          </p:nvSpPr>
          <p:spPr>
            <a:xfrm>
              <a:off x="4282502" y="3264392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D70FEEA3-1AF2-5F46-B191-1A68475050D8}"/>
                </a:ext>
              </a:extLst>
            </p:cNvPr>
            <p:cNvSpPr/>
            <p:nvPr/>
          </p:nvSpPr>
          <p:spPr>
            <a:xfrm>
              <a:off x="4740578" y="3264392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D17D7F92-E9B4-344E-922D-6D81B757D30A}"/>
                </a:ext>
              </a:extLst>
            </p:cNvPr>
            <p:cNvSpPr/>
            <p:nvPr/>
          </p:nvSpPr>
          <p:spPr>
            <a:xfrm>
              <a:off x="6214140" y="1690048"/>
              <a:ext cx="1979133" cy="3148688"/>
            </a:xfrm>
            <a:prstGeom prst="rect">
              <a:avLst/>
            </a:prstGeom>
            <a:solidFill>
              <a:srgbClr val="9DC3E6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SM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59C54632-5F4F-554C-BFA2-22B2ADFFC70E}"/>
                </a:ext>
              </a:extLst>
            </p:cNvPr>
            <p:cNvSpPr/>
            <p:nvPr/>
          </p:nvSpPr>
          <p:spPr>
            <a:xfrm>
              <a:off x="6296990" y="2786784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EBFA02BD-561A-F541-B829-72AF45BF74D2}"/>
                </a:ext>
              </a:extLst>
            </p:cNvPr>
            <p:cNvSpPr/>
            <p:nvPr/>
          </p:nvSpPr>
          <p:spPr>
            <a:xfrm>
              <a:off x="6296989" y="1984226"/>
              <a:ext cx="1784276" cy="31318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C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Control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5A72C4F9-4AA4-2241-8E79-BEF6AE2A976C}"/>
                </a:ext>
              </a:extLst>
            </p:cNvPr>
            <p:cNvSpPr/>
            <p:nvPr/>
          </p:nvSpPr>
          <p:spPr>
            <a:xfrm>
              <a:off x="6755066" y="2786784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AD0E92AA-56BD-AA45-991D-854ACE7D3AB4}"/>
                </a:ext>
              </a:extLst>
            </p:cNvPr>
            <p:cNvSpPr/>
            <p:nvPr/>
          </p:nvSpPr>
          <p:spPr>
            <a:xfrm>
              <a:off x="6296990" y="3263751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30D9F448-AFA4-CD4B-BAF5-B48E7B828724}"/>
                </a:ext>
              </a:extLst>
            </p:cNvPr>
            <p:cNvSpPr/>
            <p:nvPr/>
          </p:nvSpPr>
          <p:spPr>
            <a:xfrm>
              <a:off x="6755066" y="3263751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49BAD530-052E-1C44-B297-8AF5EBAE88E3}"/>
                </a:ext>
              </a:extLst>
            </p:cNvPr>
            <p:cNvSpPr/>
            <p:nvPr/>
          </p:nvSpPr>
          <p:spPr>
            <a:xfrm>
              <a:off x="7230553" y="2786784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77ABFD0-D5BA-204E-8066-9BC981D8675F}"/>
                </a:ext>
              </a:extLst>
            </p:cNvPr>
            <p:cNvSpPr/>
            <p:nvPr/>
          </p:nvSpPr>
          <p:spPr>
            <a:xfrm>
              <a:off x="7688629" y="2786784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345AE44-BF72-E44F-9369-D5A2755D6554}"/>
                </a:ext>
              </a:extLst>
            </p:cNvPr>
            <p:cNvSpPr/>
            <p:nvPr/>
          </p:nvSpPr>
          <p:spPr>
            <a:xfrm>
              <a:off x="7230553" y="3263751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BDD253A9-B06E-B845-B50A-93C5ED4AE6C1}"/>
                </a:ext>
              </a:extLst>
            </p:cNvPr>
            <p:cNvSpPr/>
            <p:nvPr/>
          </p:nvSpPr>
          <p:spPr>
            <a:xfrm>
              <a:off x="7688629" y="3263751"/>
              <a:ext cx="392637" cy="39263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Core</a:t>
              </a:r>
            </a:p>
          </p:txBody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DD66953F-B35D-E040-851C-E3C567972493}"/>
              </a:ext>
            </a:extLst>
          </p:cNvPr>
          <p:cNvSpPr/>
          <p:nvPr/>
        </p:nvSpPr>
        <p:spPr>
          <a:xfrm>
            <a:off x="1259632" y="4769487"/>
            <a:ext cx="7242546" cy="45937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L2 Cache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2A88796A-D381-194A-BE32-B2D70843F2D9}"/>
              </a:ext>
            </a:extLst>
          </p:cNvPr>
          <p:cNvSpPr/>
          <p:nvPr/>
        </p:nvSpPr>
        <p:spPr>
          <a:xfrm>
            <a:off x="1259632" y="5418266"/>
            <a:ext cx="7242546" cy="4593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Global Memory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7111E92-112A-9749-9269-9CD6EE367E89}"/>
              </a:ext>
            </a:extLst>
          </p:cNvPr>
          <p:cNvSpPr/>
          <p:nvPr/>
        </p:nvSpPr>
        <p:spPr>
          <a:xfrm>
            <a:off x="1342481" y="2095030"/>
            <a:ext cx="1784276" cy="31318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Registers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F0543D13-A204-EB40-BFE5-BDF253B7DC5A}"/>
              </a:ext>
            </a:extLst>
          </p:cNvPr>
          <p:cNvSpPr/>
          <p:nvPr/>
        </p:nvSpPr>
        <p:spPr>
          <a:xfrm>
            <a:off x="1342481" y="3847518"/>
            <a:ext cx="892138" cy="559925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Shared Memory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00506305-2488-C84A-B09D-3BA3D1D0FCC1}"/>
              </a:ext>
            </a:extLst>
          </p:cNvPr>
          <p:cNvSpPr/>
          <p:nvPr/>
        </p:nvSpPr>
        <p:spPr>
          <a:xfrm>
            <a:off x="2234619" y="3847518"/>
            <a:ext cx="892138" cy="559925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L1 Cache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683791C-00CF-8040-9525-E1B3F54E895A}"/>
              </a:ext>
            </a:extLst>
          </p:cNvPr>
          <p:cNvSpPr/>
          <p:nvPr/>
        </p:nvSpPr>
        <p:spPr>
          <a:xfrm>
            <a:off x="1342481" y="3449997"/>
            <a:ext cx="1784276" cy="313189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Constant Cache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FCBA386B-B899-3D49-B9CF-177CA6CD7F63}"/>
              </a:ext>
            </a:extLst>
          </p:cNvPr>
          <p:cNvSpPr/>
          <p:nvPr/>
        </p:nvSpPr>
        <p:spPr>
          <a:xfrm>
            <a:off x="3657843" y="2095030"/>
            <a:ext cx="1784276" cy="31318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Registers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54D3438B-A9F4-5643-BCF8-99F5E2DE08B4}"/>
              </a:ext>
            </a:extLst>
          </p:cNvPr>
          <p:cNvSpPr/>
          <p:nvPr/>
        </p:nvSpPr>
        <p:spPr>
          <a:xfrm>
            <a:off x="3657843" y="3847518"/>
            <a:ext cx="892138" cy="559925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Shared Memory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A07538DF-F811-C04D-8E8A-E8B718496041}"/>
              </a:ext>
            </a:extLst>
          </p:cNvPr>
          <p:cNvSpPr/>
          <p:nvPr/>
        </p:nvSpPr>
        <p:spPr>
          <a:xfrm>
            <a:off x="4549981" y="3847518"/>
            <a:ext cx="892138" cy="559925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L1 Cache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749F814-5B60-8449-8ADA-C66C90279AC1}"/>
              </a:ext>
            </a:extLst>
          </p:cNvPr>
          <p:cNvSpPr/>
          <p:nvPr/>
        </p:nvSpPr>
        <p:spPr>
          <a:xfrm>
            <a:off x="3657843" y="3449997"/>
            <a:ext cx="1784276" cy="313189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Constant Cache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86DAB89-138A-4040-932C-484FFC2B603A}"/>
              </a:ext>
            </a:extLst>
          </p:cNvPr>
          <p:cNvSpPr/>
          <p:nvPr/>
        </p:nvSpPr>
        <p:spPr>
          <a:xfrm>
            <a:off x="6605894" y="2094389"/>
            <a:ext cx="1784276" cy="313189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Registers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8C61DFFC-8176-B945-B14F-475B5899249C}"/>
              </a:ext>
            </a:extLst>
          </p:cNvPr>
          <p:cNvSpPr/>
          <p:nvPr/>
        </p:nvSpPr>
        <p:spPr>
          <a:xfrm>
            <a:off x="6605894" y="3846877"/>
            <a:ext cx="892138" cy="559925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Shared Memory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DC8783D-65F2-8048-B5FC-BA73C21487C2}"/>
              </a:ext>
            </a:extLst>
          </p:cNvPr>
          <p:cNvSpPr/>
          <p:nvPr/>
        </p:nvSpPr>
        <p:spPr>
          <a:xfrm>
            <a:off x="7498032" y="3846877"/>
            <a:ext cx="892138" cy="559925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L1 Cache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59CB18B5-AF74-B848-B771-1EC432FDE099}"/>
              </a:ext>
            </a:extLst>
          </p:cNvPr>
          <p:cNvSpPr/>
          <p:nvPr/>
        </p:nvSpPr>
        <p:spPr>
          <a:xfrm>
            <a:off x="6605894" y="3449356"/>
            <a:ext cx="1784276" cy="313189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Constant Cache</a:t>
            </a:r>
          </a:p>
        </p:txBody>
      </p:sp>
      <p:sp>
        <p:nvSpPr>
          <p:cNvPr id="78" name="TextBox 2">
            <a:extLst>
              <a:ext uri="{FF2B5EF4-FFF2-40B4-BE49-F238E27FC236}">
                <a16:creationId xmlns:a16="http://schemas.microsoft.com/office/drawing/2014/main" id="{3ED640FF-4BE7-A649-A623-7A6E9A5238E5}"/>
              </a:ext>
            </a:extLst>
          </p:cNvPr>
          <p:cNvSpPr txBox="1"/>
          <p:nvPr/>
        </p:nvSpPr>
        <p:spPr>
          <a:xfrm>
            <a:off x="461669" y="2114336"/>
            <a:ext cx="6860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≈1 cycle</a:t>
            </a:r>
          </a:p>
        </p:txBody>
      </p:sp>
      <p:sp>
        <p:nvSpPr>
          <p:cNvPr id="79" name="TextBox 54">
            <a:extLst>
              <a:ext uri="{FF2B5EF4-FFF2-40B4-BE49-F238E27FC236}">
                <a16:creationId xmlns:a16="http://schemas.microsoft.com/office/drawing/2014/main" id="{FCDD5EC2-8E3E-DA42-98AC-56AD1DF199F7}"/>
              </a:ext>
            </a:extLst>
          </p:cNvPr>
          <p:cNvSpPr txBox="1"/>
          <p:nvPr/>
        </p:nvSpPr>
        <p:spPr>
          <a:xfrm>
            <a:off x="431212" y="3467450"/>
            <a:ext cx="7469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≈5 cycles</a:t>
            </a:r>
          </a:p>
        </p:txBody>
      </p:sp>
      <p:sp>
        <p:nvSpPr>
          <p:cNvPr id="80" name="TextBox 57">
            <a:extLst>
              <a:ext uri="{FF2B5EF4-FFF2-40B4-BE49-F238E27FC236}">
                <a16:creationId xmlns:a16="http://schemas.microsoft.com/office/drawing/2014/main" id="{0B56DF3A-8EA3-C140-A39E-FD178D829132}"/>
              </a:ext>
            </a:extLst>
          </p:cNvPr>
          <p:cNvSpPr txBox="1"/>
          <p:nvPr/>
        </p:nvSpPr>
        <p:spPr>
          <a:xfrm>
            <a:off x="431212" y="3988339"/>
            <a:ext cx="7469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≈5 cycles</a:t>
            </a:r>
          </a:p>
        </p:txBody>
      </p:sp>
      <p:sp>
        <p:nvSpPr>
          <p:cNvPr id="81" name="TextBox 59">
            <a:extLst>
              <a:ext uri="{FF2B5EF4-FFF2-40B4-BE49-F238E27FC236}">
                <a16:creationId xmlns:a16="http://schemas.microsoft.com/office/drawing/2014/main" id="{CD32767B-F403-8949-95B4-697EEA6DA7DE}"/>
              </a:ext>
            </a:extLst>
          </p:cNvPr>
          <p:cNvSpPr txBox="1"/>
          <p:nvPr/>
        </p:nvSpPr>
        <p:spPr>
          <a:xfrm>
            <a:off x="352664" y="5509452"/>
            <a:ext cx="9040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≈500 cycles</a:t>
            </a:r>
          </a:p>
        </p:txBody>
      </p:sp>
      <p:sp>
        <p:nvSpPr>
          <p:cNvPr id="113" name="TextBox 610">
            <a:extLst>
              <a:ext uri="{FF2B5EF4-FFF2-40B4-BE49-F238E27FC236}">
                <a16:creationId xmlns:a16="http://schemas.microsoft.com/office/drawing/2014/main" id="{0E2A1C3B-17D5-E044-9B34-2953CD19DD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</p:spTree>
    <p:extLst>
      <p:ext uri="{BB962C8B-B14F-4D97-AF65-F5344CB8AC3E}">
        <p14:creationId xmlns:p14="http://schemas.microsoft.com/office/powerpoint/2010/main" val="92181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883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883FF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883FF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3" grpId="0" animBg="1"/>
      <p:bldP spid="7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Storing the Mask in Constant Memory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can store the mask in </a:t>
            </a:r>
            <a:r>
              <a:rPr lang="en-US" dirty="0">
                <a:solidFill>
                  <a:srgbClr val="7030A0"/>
                </a:solidFill>
              </a:rPr>
              <a:t>constant memory</a:t>
            </a:r>
          </a:p>
          <a:p>
            <a:pPr lvl="1"/>
            <a:r>
              <a:rPr lang="en-US" dirty="0"/>
              <a:t>The mask is small</a:t>
            </a:r>
          </a:p>
          <a:p>
            <a:pPr lvl="1"/>
            <a:r>
              <a:rPr lang="en-US" dirty="0"/>
              <a:t>It is constant</a:t>
            </a:r>
          </a:p>
          <a:p>
            <a:pPr lvl="1"/>
            <a:r>
              <a:rPr lang="en-US" dirty="0"/>
              <a:t>It is accessed by all threads</a:t>
            </a:r>
          </a:p>
          <a:p>
            <a:r>
              <a:rPr lang="en-US" dirty="0"/>
              <a:t>Constant memory is </a:t>
            </a:r>
            <a:r>
              <a:rPr lang="en-US" dirty="0">
                <a:solidFill>
                  <a:srgbClr val="00B050"/>
                </a:solidFill>
              </a:rPr>
              <a:t>cached inside each GPU core </a:t>
            </a:r>
            <a:r>
              <a:rPr lang="en-US" dirty="0"/>
              <a:t>and it is particularly fast when </a:t>
            </a:r>
            <a:r>
              <a:rPr lang="en-US" dirty="0">
                <a:solidFill>
                  <a:srgbClr val="0070C0"/>
                </a:solidFill>
              </a:rPr>
              <a:t>all threads of a warp access the same value</a:t>
            </a:r>
          </a:p>
          <a:p>
            <a:r>
              <a:rPr lang="en-US" dirty="0"/>
              <a:t>1. Declare the mask as a global variable</a:t>
            </a:r>
          </a:p>
          <a:p>
            <a:pPr marL="0" indent="0">
              <a:buNone/>
            </a:pPr>
            <a:r>
              <a:rPr lang="en-US" sz="2000" dirty="0">
                <a:latin typeface="Courier"/>
                <a:cs typeface="Courier"/>
              </a:rPr>
              <a:t>		#define MASK_WIDTH 5</a:t>
            </a:r>
          </a:p>
          <a:p>
            <a:pPr marL="0" indent="0">
              <a:buNone/>
            </a:pPr>
            <a:r>
              <a:rPr lang="en-US" sz="2000" dirty="0">
                <a:latin typeface="Courier"/>
                <a:cs typeface="Courier"/>
              </a:rPr>
              <a:t>		</a:t>
            </a:r>
            <a:r>
              <a:rPr lang="en-US" sz="2000" dirty="0">
                <a:solidFill>
                  <a:srgbClr val="00B050"/>
                </a:solidFill>
                <a:latin typeface="Courier"/>
                <a:cs typeface="Courier"/>
              </a:rPr>
              <a:t>__constant__ float </a:t>
            </a:r>
            <a:r>
              <a:rPr lang="en-US" sz="2000" dirty="0">
                <a:latin typeface="Courier"/>
                <a:cs typeface="Courier"/>
              </a:rPr>
              <a:t>M[MASK_WIDTH];</a:t>
            </a:r>
            <a:endParaRPr lang="en-US" sz="2000" dirty="0"/>
          </a:p>
          <a:p>
            <a:r>
              <a:rPr lang="en-US" dirty="0"/>
              <a:t>2. Initialize the mask from the host</a:t>
            </a:r>
          </a:p>
          <a:p>
            <a:pPr marL="344487" lvl="1" indent="0">
              <a:buNone/>
            </a:pPr>
            <a:r>
              <a:rPr lang="en-US" sz="2000" dirty="0" err="1">
                <a:latin typeface="Courier"/>
                <a:cs typeface="Courier"/>
              </a:rPr>
              <a:t>cudaMemcpyToSymbol</a:t>
            </a:r>
            <a:r>
              <a:rPr lang="en-US" sz="2000" dirty="0">
                <a:latin typeface="Courier"/>
                <a:cs typeface="Courier"/>
              </a:rPr>
              <a:t>(M, </a:t>
            </a:r>
            <a:r>
              <a:rPr lang="en-US" sz="2000" dirty="0" err="1">
                <a:latin typeface="Courier"/>
                <a:cs typeface="Courier"/>
              </a:rPr>
              <a:t>M_h</a:t>
            </a:r>
            <a:r>
              <a:rPr lang="en-US" sz="2000" dirty="0">
                <a:latin typeface="Courier"/>
                <a:cs typeface="Courier"/>
              </a:rPr>
              <a:t>, </a:t>
            </a:r>
            <a:r>
              <a:rPr lang="en-US" sz="2000" dirty="0" err="1">
                <a:latin typeface="Courier"/>
                <a:cs typeface="Courier"/>
              </a:rPr>
              <a:t>Mask_Width</a:t>
            </a:r>
            <a:r>
              <a:rPr lang="en-US" sz="2000" dirty="0">
                <a:latin typeface="Courier"/>
                <a:cs typeface="Courier"/>
              </a:rPr>
              <a:t>*</a:t>
            </a:r>
            <a:r>
              <a:rPr lang="en-US" sz="2000" dirty="0" err="1">
                <a:solidFill>
                  <a:srgbClr val="CC9900"/>
                </a:solidFill>
                <a:latin typeface="Courier"/>
                <a:cs typeface="Courier"/>
              </a:rPr>
              <a:t>sizeof</a:t>
            </a:r>
            <a:r>
              <a:rPr lang="en-US" sz="2000" dirty="0">
                <a:latin typeface="Courier"/>
                <a:cs typeface="Courier"/>
              </a:rPr>
              <a:t>(</a:t>
            </a:r>
            <a:r>
              <a:rPr lang="en-US" sz="2000" dirty="0">
                <a:solidFill>
                  <a:srgbClr val="00B050"/>
                </a:solidFill>
                <a:latin typeface="Courier"/>
                <a:cs typeface="Courier"/>
              </a:rPr>
              <a:t>float</a:t>
            </a:r>
            <a:r>
              <a:rPr lang="en-US" sz="2000" dirty="0">
                <a:latin typeface="Courier"/>
                <a:cs typeface="Courier"/>
              </a:rPr>
              <a:t>));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C54DB63-9EE6-CD45-81DD-56F0F9AC2E91}"/>
              </a:ext>
            </a:extLst>
          </p:cNvPr>
          <p:cNvSpPr txBox="1"/>
          <p:nvPr/>
        </p:nvSpPr>
        <p:spPr>
          <a:xfrm>
            <a:off x="4283968" y="6021288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200" dirty="0">
                <a:solidFill>
                  <a:srgbClr val="0070C0"/>
                </a:solidFill>
              </a:rPr>
              <a:t>Source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2E926AD-D39A-C347-8BA0-F523FE0D49A1}"/>
              </a:ext>
            </a:extLst>
          </p:cNvPr>
          <p:cNvSpPr txBox="1"/>
          <p:nvPr/>
        </p:nvSpPr>
        <p:spPr>
          <a:xfrm>
            <a:off x="6156176" y="6032321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200" dirty="0">
                <a:solidFill>
                  <a:srgbClr val="0070C0"/>
                </a:solidFill>
              </a:rPr>
              <a:t>Size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E67964D-624C-2A45-B967-CE71E8C72BD8}"/>
              </a:ext>
            </a:extLst>
          </p:cNvPr>
          <p:cNvSpPr txBox="1"/>
          <p:nvPr/>
        </p:nvSpPr>
        <p:spPr>
          <a:xfrm>
            <a:off x="2362075" y="5993012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200" dirty="0">
                <a:solidFill>
                  <a:srgbClr val="0070C0"/>
                </a:solidFill>
              </a:rPr>
              <a:t>Destination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CCFAAAF4-6EBA-824D-B233-E89A73260510}"/>
              </a:ext>
            </a:extLst>
          </p:cNvPr>
          <p:cNvCxnSpPr>
            <a:cxnSpLocks/>
          </p:cNvCxnSpPr>
          <p:nvPr/>
        </p:nvCxnSpPr>
        <p:spPr>
          <a:xfrm flipV="1">
            <a:off x="2987824" y="5650745"/>
            <a:ext cx="654743" cy="360039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D9514633-D857-9F49-91A6-378A70EE756D}"/>
              </a:ext>
            </a:extLst>
          </p:cNvPr>
          <p:cNvCxnSpPr>
            <a:cxnSpLocks/>
          </p:cNvCxnSpPr>
          <p:nvPr/>
        </p:nvCxnSpPr>
        <p:spPr>
          <a:xfrm flipV="1">
            <a:off x="6372199" y="5676178"/>
            <a:ext cx="1" cy="356143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C6653C58-6639-0449-80E9-26E12D02D15C}"/>
              </a:ext>
            </a:extLst>
          </p:cNvPr>
          <p:cNvCxnSpPr>
            <a:cxnSpLocks/>
          </p:cNvCxnSpPr>
          <p:nvPr/>
        </p:nvCxnSpPr>
        <p:spPr>
          <a:xfrm flipH="1" flipV="1">
            <a:off x="4309795" y="5661248"/>
            <a:ext cx="190197" cy="371073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6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1D Convolution Kernel </a:t>
            </a:r>
            <a:br>
              <a:rPr lang="en-US" sz="3600" dirty="0"/>
            </a:br>
            <a:r>
              <a:rPr lang="en-US" sz="2400" dirty="0"/>
              <a:t>with Boundary Condition Handling and Constant Cache for </a:t>
            </a:r>
            <a:r>
              <a:rPr lang="en-US" sz="2400" dirty="0">
                <a:latin typeface="Courier" pitchFamily="2" charset="0"/>
              </a:rPr>
              <a:t>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A46D82-73E8-4CB3-8B05-AA66F8C47AE4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E9862B98-ED88-B94C-8AB0-DBB31DBCF2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844" y="908720"/>
            <a:ext cx="8762652" cy="46166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r>
              <a:rPr lang="en-US" sz="1400" dirty="0">
                <a:solidFill>
                  <a:srgbClr val="7030A0"/>
                </a:solidFill>
                <a:latin typeface="Courier"/>
                <a:cs typeface="Courier"/>
              </a:rPr>
              <a:t>#define</a:t>
            </a:r>
            <a:r>
              <a:rPr lang="en-US" sz="1400" dirty="0">
                <a:latin typeface="Courier"/>
                <a:cs typeface="Courier"/>
              </a:rPr>
              <a:t> MASK_WIDTH 5</a:t>
            </a:r>
          </a:p>
          <a:p>
            <a:r>
              <a:rPr lang="en-US" sz="1400" dirty="0">
                <a:solidFill>
                  <a:srgbClr val="00B050"/>
                </a:solidFill>
                <a:latin typeface="Courier"/>
                <a:cs typeface="Courier"/>
              </a:rPr>
              <a:t>__constant__ float </a:t>
            </a:r>
            <a:r>
              <a:rPr lang="en-US" sz="1400" dirty="0">
                <a:latin typeface="Courier"/>
                <a:cs typeface="Courier"/>
              </a:rPr>
              <a:t>M[MASK_WIDTH];</a:t>
            </a:r>
            <a:endParaRPr lang="en-US" sz="1400" dirty="0"/>
          </a:p>
          <a:p>
            <a:endParaRPr lang="en-US" sz="1400" dirty="0">
              <a:solidFill>
                <a:srgbClr val="00B050"/>
              </a:solidFill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__global__ void 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convolution_1D_basic_kernel(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float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*N, 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float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*P,</a:t>
            </a: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                                          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Mask_Width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, 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Width) {</a:t>
            </a:r>
          </a:p>
          <a:p>
            <a:pPr eaLnBrk="1" hangingPunct="1">
              <a:defRPr/>
            </a:pPr>
            <a:endParaRPr lang="en-US" sz="14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=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blockIdx.x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*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Index of output element</a:t>
            </a:r>
          </a:p>
          <a:p>
            <a:pPr eaLnBrk="1" hangingPunct="1">
              <a:defRPr/>
            </a:pPr>
            <a:endParaRPr lang="en-US" sz="14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float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Pvalue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= 0;</a:t>
            </a:r>
          </a:p>
          <a:p>
            <a:pPr eaLnBrk="1" hangingPunct="1">
              <a:defRPr/>
            </a:pPr>
            <a:endParaRPr lang="en-US" sz="14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N_start_point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=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- (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Mask_Width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/2);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Index of first neighbor</a:t>
            </a:r>
          </a:p>
          <a:p>
            <a:pPr eaLnBrk="1" hangingPunct="1">
              <a:defRPr/>
            </a:pPr>
            <a:endParaRPr lang="en-US" sz="14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for (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j = 0; j &lt;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Mask_Width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j++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) {</a:t>
            </a: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Check the boundaries</a:t>
            </a: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  if (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N_start_point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+ j &gt;= 0 &amp;&amp;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N_start_point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+ j &lt; Width) {</a:t>
            </a:r>
          </a:p>
          <a:p>
            <a:pPr eaLnBrk="1" hangingPunct="1">
              <a:defRPr/>
            </a:pPr>
            <a:endParaRPr lang="en-US" sz="14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   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Pvalue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+= N[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N_start_point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 + j] * M[j];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Multiply and accumulate</a:t>
            </a: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  }</a:t>
            </a: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}</a:t>
            </a: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  P[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] = </a:t>
            </a:r>
            <a:r>
              <a:rPr lang="en-US" sz="1400" dirty="0" err="1">
                <a:latin typeface="Courier" pitchFamily="2" charset="0"/>
                <a:cs typeface="Courier New" pitchFamily="49" charset="0"/>
              </a:rPr>
              <a:t>Pvalue</a:t>
            </a:r>
            <a:r>
              <a:rPr lang="en-US" sz="14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Store output element</a:t>
            </a:r>
          </a:p>
          <a:p>
            <a:pPr eaLnBrk="1" hangingPunct="1">
              <a:defRPr/>
            </a:pPr>
            <a:r>
              <a:rPr lang="en-US" sz="1400" dirty="0">
                <a:latin typeface="Courier" pitchFamily="2" charset="0"/>
                <a:cs typeface="Courier New" pitchFamily="49" charset="0"/>
              </a:rPr>
              <a:t>}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CE7563-BAC7-7749-BE3D-97E76A0CBF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4653136"/>
            <a:ext cx="4424733" cy="1692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756BBC9-F14D-3F4F-9149-B6C874A88D28}"/>
              </a:ext>
            </a:extLst>
          </p:cNvPr>
          <p:cNvSpPr txBox="1"/>
          <p:nvPr/>
        </p:nvSpPr>
        <p:spPr>
          <a:xfrm>
            <a:off x="323528" y="5550331"/>
            <a:ext cx="4424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Use it with caution! </a:t>
            </a:r>
            <a:r>
              <a:rPr lang="en-US" sz="2400" dirty="0">
                <a:solidFill>
                  <a:srgbClr val="C00000"/>
                </a:solidFill>
              </a:rPr>
              <a:t>Constant cache is small</a:t>
            </a:r>
            <a:r>
              <a:rPr lang="en-US" sz="2400" dirty="0"/>
              <a:t> (e.g., 64 KB)</a:t>
            </a:r>
          </a:p>
        </p:txBody>
      </p:sp>
    </p:spTree>
    <p:extLst>
      <p:ext uri="{BB962C8B-B14F-4D97-AF65-F5344CB8AC3E}">
        <p14:creationId xmlns:p14="http://schemas.microsoft.com/office/powerpoint/2010/main" val="394908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Recall: Data Reuse: Tiling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640960" cy="5472534"/>
          </a:xfrm>
        </p:spPr>
        <p:txBody>
          <a:bodyPr>
            <a:normAutofit/>
          </a:bodyPr>
          <a:lstStyle/>
          <a:p>
            <a:r>
              <a:rPr lang="en-US" sz="2200" dirty="0"/>
              <a:t>To take advantage of data reuse,</a:t>
            </a:r>
            <a:r>
              <a:rPr lang="en-US" sz="2200" dirty="0">
                <a:solidFill>
                  <a:srgbClr val="0000FF"/>
                </a:solidFill>
              </a:rPr>
              <a:t> </a:t>
            </a:r>
            <a:r>
              <a:rPr lang="en-US" sz="2200" dirty="0"/>
              <a:t>we divide the input into </a:t>
            </a:r>
            <a:r>
              <a:rPr lang="en-US" sz="2200" dirty="0">
                <a:solidFill>
                  <a:srgbClr val="0000FF"/>
                </a:solidFill>
              </a:rPr>
              <a:t>tiles </a:t>
            </a:r>
            <a:r>
              <a:rPr lang="en-US" sz="2200" dirty="0"/>
              <a:t>that can be loaded into </a:t>
            </a:r>
            <a:r>
              <a:rPr lang="en-US" sz="2200" dirty="0">
                <a:solidFill>
                  <a:srgbClr val="00B050"/>
                </a:solidFill>
              </a:rPr>
              <a:t>shared memory</a:t>
            </a:r>
          </a:p>
        </p:txBody>
      </p:sp>
      <p:pic>
        <p:nvPicPr>
          <p:cNvPr id="9" name="Imagen 8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492000" y="1701096"/>
            <a:ext cx="2592000" cy="2592000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251521" y="4293096"/>
            <a:ext cx="8568952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00FF"/>
                </a:solidFill>
                <a:latin typeface="Courier"/>
                <a:cs typeface="Courier"/>
              </a:rPr>
              <a:t>__shared__ </a:t>
            </a:r>
            <a:r>
              <a:rPr lang="en-US" sz="1400" b="1" dirty="0" err="1">
                <a:solidFill>
                  <a:srgbClr val="0000FF"/>
                </a:solidFill>
                <a:latin typeface="Courier"/>
                <a:cs typeface="Courier"/>
              </a:rPr>
              <a:t>int</a:t>
            </a:r>
            <a:r>
              <a:rPr lang="en-US" sz="1400" b="1" dirty="0">
                <a:solidFill>
                  <a:srgbClr val="0000FF"/>
                </a:solidFill>
                <a:latin typeface="Courier"/>
                <a:cs typeface="Courier"/>
              </a:rPr>
              <a:t> </a:t>
            </a:r>
            <a:r>
              <a:rPr lang="en-US" sz="1400" b="1" dirty="0" err="1">
                <a:solidFill>
                  <a:srgbClr val="0000FF"/>
                </a:solidFill>
                <a:latin typeface="Courier"/>
                <a:cs typeface="Courier"/>
              </a:rPr>
              <a:t>l_data</a:t>
            </a:r>
            <a:r>
              <a:rPr lang="en-US" sz="1400" b="1" dirty="0">
                <a:solidFill>
                  <a:srgbClr val="0000FF"/>
                </a:solidFill>
                <a:latin typeface="Courier"/>
                <a:cs typeface="Courier"/>
              </a:rPr>
              <a:t>[(L_SIZE+2)*(L_SIZE+2)];</a:t>
            </a:r>
          </a:p>
          <a:p>
            <a:r>
              <a:rPr lang="is-IS" sz="1400" dirty="0">
                <a:latin typeface="Courier"/>
                <a:cs typeface="Courier"/>
              </a:rPr>
              <a:t>…</a:t>
            </a:r>
            <a:endParaRPr lang="en-US" sz="1400" dirty="0">
              <a:latin typeface="Courier"/>
              <a:cs typeface="Courier"/>
            </a:endParaRPr>
          </a:p>
          <a:p>
            <a:r>
              <a:rPr lang="en-US" sz="1400" i="1" dirty="0">
                <a:latin typeface="Courier"/>
                <a:cs typeface="Courier"/>
              </a:rPr>
              <a:t>Load tile into shared memory</a:t>
            </a:r>
            <a:endParaRPr lang="en-US" sz="1400" dirty="0">
              <a:latin typeface="Courier"/>
              <a:cs typeface="Courier"/>
            </a:endParaRPr>
          </a:p>
          <a:p>
            <a:r>
              <a:rPr lang="en-US" sz="1400" b="1" dirty="0">
                <a:solidFill>
                  <a:srgbClr val="00B050"/>
                </a:solidFill>
                <a:latin typeface="Courier"/>
                <a:cs typeface="Courier"/>
              </a:rPr>
              <a:t>__</a:t>
            </a:r>
            <a:r>
              <a:rPr lang="en-US" sz="1400" b="1" dirty="0" err="1">
                <a:solidFill>
                  <a:srgbClr val="00B050"/>
                </a:solidFill>
                <a:latin typeface="Courier"/>
                <a:cs typeface="Courier"/>
              </a:rPr>
              <a:t>syncthreads</a:t>
            </a:r>
            <a:r>
              <a:rPr lang="en-US" sz="1400" b="1" dirty="0">
                <a:solidFill>
                  <a:srgbClr val="00B050"/>
                </a:solidFill>
                <a:latin typeface="Courier"/>
                <a:cs typeface="Courier"/>
              </a:rPr>
              <a:t>();</a:t>
            </a:r>
          </a:p>
          <a:p>
            <a:r>
              <a:rPr lang="en-US" sz="1400" dirty="0">
                <a:latin typeface="Courier"/>
                <a:cs typeface="Courier"/>
              </a:rPr>
              <a:t>for (</a:t>
            </a:r>
            <a:r>
              <a:rPr lang="en-US" sz="1400" dirty="0" err="1">
                <a:latin typeface="Courier"/>
                <a:cs typeface="Courier"/>
              </a:rPr>
              <a:t>int</a:t>
            </a:r>
            <a:r>
              <a:rPr lang="en-US" sz="1400" dirty="0">
                <a:latin typeface="Courier"/>
                <a:cs typeface="Courier"/>
              </a:rPr>
              <a:t> </a:t>
            </a:r>
            <a:r>
              <a:rPr lang="en-US" sz="1400" dirty="0" err="1">
                <a:latin typeface="Courier"/>
                <a:cs typeface="Courier"/>
              </a:rPr>
              <a:t>i</a:t>
            </a:r>
            <a:r>
              <a:rPr lang="en-US" sz="1400" dirty="0">
                <a:latin typeface="Courier"/>
                <a:cs typeface="Courier"/>
              </a:rPr>
              <a:t> = 0; </a:t>
            </a:r>
            <a:r>
              <a:rPr lang="en-US" sz="1400" dirty="0" err="1">
                <a:latin typeface="Courier"/>
                <a:cs typeface="Courier"/>
              </a:rPr>
              <a:t>i</a:t>
            </a:r>
            <a:r>
              <a:rPr lang="en-US" sz="1400" dirty="0">
                <a:latin typeface="Courier"/>
                <a:cs typeface="Courier"/>
              </a:rPr>
              <a:t> &lt; 3; </a:t>
            </a:r>
            <a:r>
              <a:rPr lang="en-US" sz="1400" dirty="0" err="1">
                <a:latin typeface="Courier"/>
                <a:cs typeface="Courier"/>
              </a:rPr>
              <a:t>i</a:t>
            </a:r>
            <a:r>
              <a:rPr lang="en-US" sz="1400" dirty="0">
                <a:latin typeface="Courier"/>
                <a:cs typeface="Courier"/>
              </a:rPr>
              <a:t>++){</a:t>
            </a:r>
          </a:p>
          <a:p>
            <a:r>
              <a:rPr lang="en-US" sz="1400" dirty="0">
                <a:latin typeface="Courier"/>
                <a:cs typeface="Courier"/>
              </a:rPr>
              <a:t>  for (</a:t>
            </a:r>
            <a:r>
              <a:rPr lang="en-US" sz="1400" dirty="0" err="1">
                <a:latin typeface="Courier"/>
                <a:cs typeface="Courier"/>
              </a:rPr>
              <a:t>int</a:t>
            </a:r>
            <a:r>
              <a:rPr lang="en-US" sz="1400" dirty="0">
                <a:latin typeface="Courier"/>
                <a:cs typeface="Courier"/>
              </a:rPr>
              <a:t> j = 0; j &lt; 3; j++){</a:t>
            </a:r>
          </a:p>
          <a:p>
            <a:r>
              <a:rPr lang="en-US" sz="1400" dirty="0">
                <a:latin typeface="Courier"/>
                <a:cs typeface="Courier"/>
              </a:rPr>
              <a:t>    sum += gauss[</a:t>
            </a:r>
            <a:r>
              <a:rPr lang="en-US" sz="1400" dirty="0" err="1">
                <a:latin typeface="Courier"/>
                <a:cs typeface="Courier"/>
              </a:rPr>
              <a:t>i</a:t>
            </a:r>
            <a:r>
              <a:rPr lang="en-US" sz="1400" dirty="0">
                <a:latin typeface="Courier"/>
                <a:cs typeface="Courier"/>
              </a:rPr>
              <a:t>][j] * </a:t>
            </a:r>
            <a:r>
              <a:rPr lang="en-US" sz="1400" dirty="0" err="1">
                <a:latin typeface="Courier"/>
                <a:cs typeface="Courier"/>
              </a:rPr>
              <a:t>l_data</a:t>
            </a:r>
            <a:r>
              <a:rPr lang="en-US" sz="1400" dirty="0">
                <a:latin typeface="Courier"/>
                <a:cs typeface="Courier"/>
              </a:rPr>
              <a:t>[(i+l_row-1)*(L_SIZE+2)+j+l_col-1];</a:t>
            </a:r>
          </a:p>
          <a:p>
            <a:r>
              <a:rPr lang="en-US" sz="1400" dirty="0">
                <a:latin typeface="Courier"/>
                <a:cs typeface="Courier"/>
              </a:rPr>
              <a:t>  }</a:t>
            </a:r>
          </a:p>
          <a:p>
            <a:r>
              <a:rPr lang="en-US" sz="1400" dirty="0">
                <a:latin typeface="Courier"/>
                <a:cs typeface="Courier"/>
              </a:rPr>
              <a:t>}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0438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Parallel Patterns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0851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Box 136"/>
          <p:cNvSpPr txBox="1">
            <a:spLocks noChangeArrowheads="1"/>
          </p:cNvSpPr>
          <p:nvPr/>
        </p:nvSpPr>
        <p:spPr bwMode="auto">
          <a:xfrm>
            <a:off x="539552" y="2236802"/>
            <a:ext cx="3818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390015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851342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312669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773996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3235323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3696650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157977" y="254635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619304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5080631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541958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6003285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464612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925939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387266" y="254635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928688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7848600" y="25463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3448050" y="3563938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3905250" y="3563938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23" name="Rectangle 22"/>
          <p:cNvSpPr/>
          <p:nvPr/>
        </p:nvSpPr>
        <p:spPr bwMode="auto">
          <a:xfrm>
            <a:off x="4352925" y="3563938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4819650" y="3563938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5276850" y="3563938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2990850" y="49085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3448050" y="49085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3895725" y="49085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4362450" y="49085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4819650" y="49085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5286375" y="49085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35" name="Rectangle 34"/>
          <p:cNvSpPr/>
          <p:nvPr/>
        </p:nvSpPr>
        <p:spPr bwMode="auto">
          <a:xfrm>
            <a:off x="2990850" y="3563938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2533650" y="490855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2076450" y="490855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57" name="Rectangle 56"/>
          <p:cNvSpPr/>
          <p:nvPr/>
        </p:nvSpPr>
        <p:spPr bwMode="auto">
          <a:xfrm>
            <a:off x="2535238" y="3563938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637" name="TextBox 60"/>
          <p:cNvSpPr txBox="1">
            <a:spLocks noChangeArrowheads="1"/>
          </p:cNvSpPr>
          <p:nvPr/>
        </p:nvSpPr>
        <p:spPr bwMode="auto">
          <a:xfrm>
            <a:off x="815975" y="3622675"/>
            <a:ext cx="6817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Tile 0</a:t>
            </a:r>
          </a:p>
        </p:txBody>
      </p:sp>
      <p:sp>
        <p:nvSpPr>
          <p:cNvPr id="25638" name="TextBox 61"/>
          <p:cNvSpPr txBox="1">
            <a:spLocks noChangeArrowheads="1"/>
          </p:cNvSpPr>
          <p:nvPr/>
        </p:nvSpPr>
        <p:spPr bwMode="auto">
          <a:xfrm>
            <a:off x="790575" y="4908550"/>
            <a:ext cx="6817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Tile 2</a:t>
            </a:r>
          </a:p>
        </p:txBody>
      </p:sp>
      <p:sp>
        <p:nvSpPr>
          <p:cNvPr id="65" name="Rectangle 64"/>
          <p:cNvSpPr/>
          <p:nvPr/>
        </p:nvSpPr>
        <p:spPr bwMode="auto">
          <a:xfrm>
            <a:off x="2095500" y="4206875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66" name="Rectangle 65"/>
          <p:cNvSpPr/>
          <p:nvPr/>
        </p:nvSpPr>
        <p:spPr bwMode="auto">
          <a:xfrm>
            <a:off x="2543175" y="4206875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7" name="Rectangle 66"/>
          <p:cNvSpPr/>
          <p:nvPr/>
        </p:nvSpPr>
        <p:spPr bwMode="auto">
          <a:xfrm>
            <a:off x="3000375" y="4219575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8" name="Rectangle 67"/>
          <p:cNvSpPr/>
          <p:nvPr/>
        </p:nvSpPr>
        <p:spPr bwMode="auto">
          <a:xfrm>
            <a:off x="3457575" y="4219575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</a:p>
        </p:txBody>
      </p:sp>
      <p:sp>
        <p:nvSpPr>
          <p:cNvPr id="69" name="Rectangle 68"/>
          <p:cNvSpPr/>
          <p:nvPr/>
        </p:nvSpPr>
        <p:spPr bwMode="auto">
          <a:xfrm>
            <a:off x="3924300" y="4219575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70" name="Rectangle 69"/>
          <p:cNvSpPr/>
          <p:nvPr/>
        </p:nvSpPr>
        <p:spPr bwMode="auto">
          <a:xfrm>
            <a:off x="4378325" y="4219575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</a:p>
        </p:txBody>
      </p:sp>
      <p:sp>
        <p:nvSpPr>
          <p:cNvPr id="72" name="Rectangle 71"/>
          <p:cNvSpPr/>
          <p:nvPr/>
        </p:nvSpPr>
        <p:spPr bwMode="auto">
          <a:xfrm>
            <a:off x="4835525" y="4219575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5283200" y="4219575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</a:p>
        </p:txBody>
      </p:sp>
      <p:sp>
        <p:nvSpPr>
          <p:cNvPr id="25647" name="TextBox 75"/>
          <p:cNvSpPr txBox="1">
            <a:spLocks noChangeArrowheads="1"/>
          </p:cNvSpPr>
          <p:nvPr/>
        </p:nvSpPr>
        <p:spPr bwMode="auto">
          <a:xfrm>
            <a:off x="815975" y="4267200"/>
            <a:ext cx="6817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Tile 1</a:t>
            </a:r>
          </a:p>
        </p:txBody>
      </p:sp>
      <p:sp>
        <p:nvSpPr>
          <p:cNvPr id="79" name="Rectangle 78"/>
          <p:cNvSpPr/>
          <p:nvPr/>
        </p:nvSpPr>
        <p:spPr bwMode="auto">
          <a:xfrm>
            <a:off x="2060575" y="56642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80" name="Rectangle 79"/>
          <p:cNvSpPr/>
          <p:nvPr/>
        </p:nvSpPr>
        <p:spPr bwMode="auto">
          <a:xfrm>
            <a:off x="2527300" y="56642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81" name="Rectangle 80"/>
          <p:cNvSpPr/>
          <p:nvPr/>
        </p:nvSpPr>
        <p:spPr bwMode="auto">
          <a:xfrm>
            <a:off x="2984500" y="56642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82" name="Rectangle 81"/>
          <p:cNvSpPr/>
          <p:nvPr/>
        </p:nvSpPr>
        <p:spPr bwMode="auto">
          <a:xfrm>
            <a:off x="3451225" y="56642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83" name="Rectangle 82"/>
          <p:cNvSpPr/>
          <p:nvPr/>
        </p:nvSpPr>
        <p:spPr bwMode="auto">
          <a:xfrm>
            <a:off x="3908425" y="566420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84" name="Rectangle 83"/>
          <p:cNvSpPr/>
          <p:nvPr/>
        </p:nvSpPr>
        <p:spPr bwMode="auto">
          <a:xfrm>
            <a:off x="4365625" y="56642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87" name="Rectangle 86"/>
          <p:cNvSpPr/>
          <p:nvPr/>
        </p:nvSpPr>
        <p:spPr bwMode="auto">
          <a:xfrm>
            <a:off x="5292080" y="566420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8" name="Rectangle 87"/>
          <p:cNvSpPr/>
          <p:nvPr/>
        </p:nvSpPr>
        <p:spPr bwMode="auto">
          <a:xfrm>
            <a:off x="4819650" y="566420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656" name="TextBox 88"/>
          <p:cNvSpPr txBox="1">
            <a:spLocks noChangeArrowheads="1"/>
          </p:cNvSpPr>
          <p:nvPr/>
        </p:nvSpPr>
        <p:spPr bwMode="auto">
          <a:xfrm>
            <a:off x="815975" y="5664200"/>
            <a:ext cx="68179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Tile 3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Tiled 1D Convolution Basic Idea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60" name="Rectangle 59"/>
          <p:cNvSpPr/>
          <p:nvPr/>
        </p:nvSpPr>
        <p:spPr bwMode="auto">
          <a:xfrm>
            <a:off x="1390015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61" name="Rectangle 60"/>
          <p:cNvSpPr/>
          <p:nvPr/>
        </p:nvSpPr>
        <p:spPr bwMode="auto">
          <a:xfrm>
            <a:off x="1851342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62" name="Rectangle 61"/>
          <p:cNvSpPr/>
          <p:nvPr/>
        </p:nvSpPr>
        <p:spPr bwMode="auto">
          <a:xfrm>
            <a:off x="2312669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2773996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235323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</a:p>
        </p:txBody>
      </p:sp>
      <p:sp>
        <p:nvSpPr>
          <p:cNvPr id="71" name="Rectangle 70"/>
          <p:cNvSpPr/>
          <p:nvPr/>
        </p:nvSpPr>
        <p:spPr bwMode="auto">
          <a:xfrm>
            <a:off x="3696650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74" name="Rectangle 73"/>
          <p:cNvSpPr/>
          <p:nvPr/>
        </p:nvSpPr>
        <p:spPr bwMode="auto">
          <a:xfrm>
            <a:off x="4157977" y="152400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4619304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</a:p>
        </p:txBody>
      </p:sp>
      <p:sp>
        <p:nvSpPr>
          <p:cNvPr id="76" name="Rectangle 75"/>
          <p:cNvSpPr/>
          <p:nvPr/>
        </p:nvSpPr>
        <p:spPr bwMode="auto">
          <a:xfrm>
            <a:off x="5080631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5541958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</a:t>
            </a:r>
          </a:p>
        </p:txBody>
      </p:sp>
      <p:sp>
        <p:nvSpPr>
          <p:cNvPr id="78" name="Rectangle 77"/>
          <p:cNvSpPr/>
          <p:nvPr/>
        </p:nvSpPr>
        <p:spPr bwMode="auto">
          <a:xfrm>
            <a:off x="6003285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</a:t>
            </a:r>
          </a:p>
        </p:txBody>
      </p:sp>
      <p:sp>
        <p:nvSpPr>
          <p:cNvPr id="85" name="Rectangle 84"/>
          <p:cNvSpPr/>
          <p:nvPr/>
        </p:nvSpPr>
        <p:spPr bwMode="auto">
          <a:xfrm>
            <a:off x="6464612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86" name="Rectangle 85"/>
          <p:cNvSpPr/>
          <p:nvPr/>
        </p:nvSpPr>
        <p:spPr bwMode="auto">
          <a:xfrm>
            <a:off x="6925939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</a:p>
        </p:txBody>
      </p:sp>
      <p:sp>
        <p:nvSpPr>
          <p:cNvPr id="89" name="Rectangle 88"/>
          <p:cNvSpPr/>
          <p:nvPr/>
        </p:nvSpPr>
        <p:spPr bwMode="auto">
          <a:xfrm>
            <a:off x="7387266" y="152400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928688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</a:p>
        </p:txBody>
      </p:sp>
      <p:sp>
        <p:nvSpPr>
          <p:cNvPr id="91" name="Rectangle 90"/>
          <p:cNvSpPr/>
          <p:nvPr/>
        </p:nvSpPr>
        <p:spPr bwMode="auto">
          <a:xfrm>
            <a:off x="7848600" y="152400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9552" y="1123890"/>
            <a:ext cx="352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904038" y="4206875"/>
            <a:ext cx="61266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halo</a:t>
            </a:r>
          </a:p>
        </p:txBody>
      </p:sp>
      <p:cxnSp>
        <p:nvCxnSpPr>
          <p:cNvPr id="37" name="Straight Arrow Connector 36"/>
          <p:cNvCxnSpPr>
            <a:stCxn id="34" idx="1"/>
          </p:cNvCxnSpPr>
          <p:nvPr/>
        </p:nvCxnSpPr>
        <p:spPr>
          <a:xfrm flipH="1" flipV="1">
            <a:off x="5751514" y="3792538"/>
            <a:ext cx="1152524" cy="599003"/>
          </a:xfrm>
          <a:prstGeom prst="straightConnector1">
            <a:avLst/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4" idx="1"/>
            <a:endCxn id="73" idx="3"/>
          </p:cNvCxnSpPr>
          <p:nvPr/>
        </p:nvCxnSpPr>
        <p:spPr>
          <a:xfrm flipH="1">
            <a:off x="5740400" y="4391541"/>
            <a:ext cx="1163638" cy="56634"/>
          </a:xfrm>
          <a:prstGeom prst="straightConnector1">
            <a:avLst/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34" idx="1"/>
            <a:endCxn id="33" idx="3"/>
          </p:cNvCxnSpPr>
          <p:nvPr/>
        </p:nvCxnSpPr>
        <p:spPr>
          <a:xfrm flipH="1">
            <a:off x="5743575" y="4391541"/>
            <a:ext cx="1160463" cy="745609"/>
          </a:xfrm>
          <a:prstGeom prst="straightConnector1">
            <a:avLst/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34" idx="1"/>
          </p:cNvCxnSpPr>
          <p:nvPr/>
        </p:nvCxnSpPr>
        <p:spPr>
          <a:xfrm flipH="1">
            <a:off x="2747964" y="4391541"/>
            <a:ext cx="4156074" cy="56634"/>
          </a:xfrm>
          <a:prstGeom prst="straightConnector1">
            <a:avLst/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2747963" y="4376152"/>
            <a:ext cx="4156075" cy="760998"/>
          </a:xfrm>
          <a:prstGeom prst="straightConnector1">
            <a:avLst/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34" idx="1"/>
          </p:cNvCxnSpPr>
          <p:nvPr/>
        </p:nvCxnSpPr>
        <p:spPr>
          <a:xfrm flipH="1">
            <a:off x="2771776" y="4391541"/>
            <a:ext cx="4132262" cy="1441728"/>
          </a:xfrm>
          <a:prstGeom prst="straightConnector1">
            <a:avLst/>
          </a:prstGeom>
          <a:ln w="127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tangle 95"/>
          <p:cNvSpPr/>
          <p:nvPr/>
        </p:nvSpPr>
        <p:spPr bwMode="auto">
          <a:xfrm>
            <a:off x="2098576" y="3563144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D6DCA76C-EBE3-5D42-9461-AC0AA4CBA08C}"/>
              </a:ext>
            </a:extLst>
          </p:cNvPr>
          <p:cNvSpPr/>
          <p:nvPr/>
        </p:nvSpPr>
        <p:spPr>
          <a:xfrm>
            <a:off x="928688" y="1329199"/>
            <a:ext cx="1819275" cy="803497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AEDA74A7-C8FF-5F4E-9682-E12E40BEA28E}"/>
              </a:ext>
            </a:extLst>
          </p:cNvPr>
          <p:cNvSpPr/>
          <p:nvPr/>
        </p:nvSpPr>
        <p:spPr>
          <a:xfrm>
            <a:off x="2755900" y="1329199"/>
            <a:ext cx="1819275" cy="803497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7FBD1F47-5D90-424B-9B41-043729B1C68C}"/>
              </a:ext>
            </a:extLst>
          </p:cNvPr>
          <p:cNvSpPr/>
          <p:nvPr/>
        </p:nvSpPr>
        <p:spPr>
          <a:xfrm>
            <a:off x="4606925" y="1329199"/>
            <a:ext cx="1819275" cy="803497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DB58126-7F64-3C46-AC3E-0C1C3D15D2BB}"/>
              </a:ext>
            </a:extLst>
          </p:cNvPr>
          <p:cNvSpPr/>
          <p:nvPr/>
        </p:nvSpPr>
        <p:spPr>
          <a:xfrm>
            <a:off x="6444208" y="1329199"/>
            <a:ext cx="1861592" cy="803497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381266B-503E-C548-8C81-97DAEA741B4F}"/>
              </a:ext>
            </a:extLst>
          </p:cNvPr>
          <p:cNvSpPr txBox="1"/>
          <p:nvPr/>
        </p:nvSpPr>
        <p:spPr>
          <a:xfrm>
            <a:off x="1331640" y="980728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0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0CC046B3-F6BE-F748-8AF3-1E46E9B0AA08}"/>
              </a:ext>
            </a:extLst>
          </p:cNvPr>
          <p:cNvSpPr txBox="1"/>
          <p:nvPr/>
        </p:nvSpPr>
        <p:spPr>
          <a:xfrm>
            <a:off x="3180909" y="9714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1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48867ED-0399-3743-AF31-50417D0BDFDD}"/>
              </a:ext>
            </a:extLst>
          </p:cNvPr>
          <p:cNvSpPr txBox="1"/>
          <p:nvPr/>
        </p:nvSpPr>
        <p:spPr>
          <a:xfrm>
            <a:off x="5004048" y="9714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F100502-8A57-AC4A-90B6-2D838C01E63D}"/>
              </a:ext>
            </a:extLst>
          </p:cNvPr>
          <p:cNvSpPr txBox="1"/>
          <p:nvPr/>
        </p:nvSpPr>
        <p:spPr>
          <a:xfrm>
            <a:off x="6876256" y="97143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b="1" i="1" dirty="0"/>
              <a:t>Block 3</a:t>
            </a:r>
          </a:p>
        </p:txBody>
      </p:sp>
      <p:sp>
        <p:nvSpPr>
          <p:cNvPr id="104" name="CuadroTexto 26">
            <a:extLst>
              <a:ext uri="{FF2B5EF4-FFF2-40B4-BE49-F238E27FC236}">
                <a16:creationId xmlns:a16="http://schemas.microsoft.com/office/drawing/2014/main" id="{D5731F22-725E-7649-BBFA-009C6C7A2888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95" name="Rectangle 94"/>
          <p:cNvSpPr/>
          <p:nvPr/>
        </p:nvSpPr>
        <p:spPr bwMode="auto">
          <a:xfrm>
            <a:off x="4929981" y="5664200"/>
            <a:ext cx="693737" cy="457200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ghost</a:t>
            </a:r>
          </a:p>
        </p:txBody>
      </p:sp>
      <p:sp>
        <p:nvSpPr>
          <p:cNvPr id="58" name="Rectangle 57"/>
          <p:cNvSpPr/>
          <p:nvPr/>
        </p:nvSpPr>
        <p:spPr bwMode="auto">
          <a:xfrm>
            <a:off x="2180431" y="3587723"/>
            <a:ext cx="693737" cy="457200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ghost</a:t>
            </a:r>
          </a:p>
        </p:txBody>
      </p:sp>
    </p:spTree>
    <p:extLst>
      <p:ext uri="{BB962C8B-B14F-4D97-AF65-F5344CB8AC3E}">
        <p14:creationId xmlns:p14="http://schemas.microsoft.com/office/powerpoint/2010/main" val="248576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5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54" grpId="0" animBg="1"/>
      <p:bldP spid="55" grpId="0" animBg="1"/>
      <p:bldP spid="57" grpId="0" animBg="1"/>
      <p:bldP spid="25637" grpId="0"/>
      <p:bldP spid="25638" grpId="0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2" grpId="0" animBg="1"/>
      <p:bldP spid="73" grpId="0" animBg="1"/>
      <p:bldP spid="25647" grpId="0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7" grpId="0" animBg="1"/>
      <p:bldP spid="88" grpId="0" animBg="1"/>
      <p:bldP spid="25656" grpId="0"/>
      <p:bldP spid="34" grpId="0"/>
      <p:bldP spid="96" grpId="0" animBg="1"/>
      <p:bldP spid="97" grpId="0" animBg="1"/>
      <p:bldP spid="98" grpId="0" animBg="1"/>
      <p:bldP spid="99" grpId="0" animBg="1"/>
      <p:bldP spid="100" grpId="0" animBg="1"/>
      <p:bldP spid="36" grpId="0"/>
      <p:bldP spid="101" grpId="0"/>
      <p:bldP spid="102" grpId="0"/>
      <p:bldP spid="103" grpId="0"/>
      <p:bldP spid="95" grpId="0" animBg="1"/>
      <p:bldP spid="5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Loading the Left Halo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09600" y="4221088"/>
            <a:ext cx="820769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n =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Mask_Width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/2;</a:t>
            </a:r>
          </a:p>
          <a:p>
            <a:pPr eaLnBrk="1" hangingPunct="1">
              <a:defRPr/>
            </a:pPr>
            <a:r>
              <a:rPr lang="en-US" sz="1600" dirty="0" err="1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halo_index_left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= (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blockIdx.x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- 1)*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;</a:t>
            </a:r>
          </a:p>
          <a:p>
            <a:pPr eaLnBrk="1" hangingPunct="1">
              <a:defRPr/>
            </a:pPr>
            <a:endParaRPr lang="en-US" sz="16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6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if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(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&gt;=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- n) {</a:t>
            </a:r>
          </a:p>
          <a:p>
            <a:pPr eaLnBrk="1" hangingPunct="1">
              <a:defRPr/>
            </a:pPr>
            <a:endParaRPr lang="en-US" sz="160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N_ds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[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- (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- n)] =</a:t>
            </a:r>
          </a:p>
          <a:p>
            <a:pPr eaLnBrk="1" hangingPunct="1"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                 (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halo_index_left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&lt; 0) ? 0 : N[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halo_index_left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];</a:t>
            </a:r>
          </a:p>
          <a:p>
            <a:pPr eaLnBrk="1" hangingPunct="1"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}</a:t>
            </a:r>
            <a:endParaRPr lang="en-US" sz="1600" dirty="0">
              <a:latin typeface="Courier" pitchFamily="2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390015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851342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312669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773996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3235323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696650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157977" y="188404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4619304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080631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5541958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003285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464612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6925939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7387266" y="188404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928688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7848600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771799" y="1689239"/>
            <a:ext cx="1836000" cy="803497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4033724" y="1149658"/>
            <a:ext cx="22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Courier" pitchFamily="2" charset="0"/>
              </a:rPr>
              <a:t>threadIdx.x</a:t>
            </a:r>
            <a:r>
              <a:rPr lang="en-US" dirty="0">
                <a:latin typeface="Courier" pitchFamily="2" charset="0"/>
              </a:rPr>
              <a:t> = 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7907" y="2771636"/>
            <a:ext cx="2803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Courier" pitchFamily="2" charset="0"/>
              </a:rPr>
              <a:t>halo_index_left</a:t>
            </a:r>
            <a:r>
              <a:rPr lang="en-US" dirty="0">
                <a:latin typeface="Courier" pitchFamily="2" charset="0"/>
              </a:rPr>
              <a:t> = 2</a:t>
            </a:r>
          </a:p>
        </p:txBody>
      </p:sp>
      <p:cxnSp>
        <p:nvCxnSpPr>
          <p:cNvPr id="32" name="Straight Arrow Connector 31"/>
          <p:cNvCxnSpPr>
            <a:cxnSpLocks/>
          </p:cNvCxnSpPr>
          <p:nvPr/>
        </p:nvCxnSpPr>
        <p:spPr>
          <a:xfrm flipV="1">
            <a:off x="2071688" y="2341240"/>
            <a:ext cx="0" cy="458104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968923" y="1194501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" pitchFamily="2" charset="0"/>
              </a:rPr>
              <a:t>n = 2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1843088" y="1533055"/>
            <a:ext cx="0" cy="103723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 bwMode="auto">
          <a:xfrm>
            <a:off x="1866900" y="3331840"/>
            <a:ext cx="457200" cy="45720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2314575" y="3331840"/>
            <a:ext cx="457200" cy="45720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2771775" y="33318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3228975" y="33318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3695700" y="33318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4149725" y="333184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4606925" y="33318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5054600" y="33318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11560" y="1566147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43608" y="3356992"/>
            <a:ext cx="7360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err="1">
                <a:latin typeface="Courier" pitchFamily="2" charset="0"/>
              </a:rPr>
              <a:t>N_ds</a:t>
            </a:r>
            <a:endParaRPr lang="en-US" dirty="0">
              <a:latin typeface="Courier" pitchFamily="2" charset="0"/>
            </a:endParaRPr>
          </a:p>
        </p:txBody>
      </p:sp>
      <p:sp>
        <p:nvSpPr>
          <p:cNvPr id="46" name="Freeform 124">
            <a:extLst>
              <a:ext uri="{FF2B5EF4-FFF2-40B4-BE49-F238E27FC236}">
                <a16:creationId xmlns:a16="http://schemas.microsoft.com/office/drawing/2014/main" id="{ED250BEC-AA57-B44F-BD65-A7E92A6CEDCE}"/>
              </a:ext>
            </a:extLst>
          </p:cNvPr>
          <p:cNvSpPr>
            <a:spLocks/>
          </p:cNvSpPr>
          <p:nvPr/>
        </p:nvSpPr>
        <p:spPr bwMode="auto">
          <a:xfrm>
            <a:off x="3890325" y="1257191"/>
            <a:ext cx="105609" cy="594942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>
              <a:latin typeface="Calibri" charset="0"/>
            </a:endParaRPr>
          </a:p>
        </p:txBody>
      </p:sp>
      <p:sp>
        <p:nvSpPr>
          <p:cNvPr id="47" name="CuadroTexto 26">
            <a:extLst>
              <a:ext uri="{FF2B5EF4-FFF2-40B4-BE49-F238E27FC236}">
                <a16:creationId xmlns:a16="http://schemas.microsoft.com/office/drawing/2014/main" id="{C1FAADF6-2B3D-7D4B-960D-0884DC8F133D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39459862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Loading the Internal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09600" y="4674622"/>
            <a:ext cx="79608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600" dirty="0" err="1">
                <a:latin typeface="Courier" pitchFamily="2" charset="0"/>
                <a:cs typeface="Courier New" pitchFamily="49" charset="0"/>
              </a:rPr>
              <a:t>N_ds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[n +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] = N[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blockIdx.x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*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];</a:t>
            </a:r>
            <a:endParaRPr lang="en-US" sz="1600" dirty="0">
              <a:latin typeface="Courier" pitchFamily="2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390015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851342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312669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773996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3235323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696650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157977" y="188404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4619304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080631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5541958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003285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464612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6925939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7387266" y="188404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928688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7848600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771799" y="1689239"/>
            <a:ext cx="1836000" cy="803497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687907" y="2771636"/>
            <a:ext cx="2803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Courier" pitchFamily="2" charset="0"/>
              </a:rPr>
              <a:t>halo_index_left</a:t>
            </a:r>
            <a:r>
              <a:rPr lang="en-US" dirty="0">
                <a:latin typeface="Courier" pitchFamily="2" charset="0"/>
              </a:rPr>
              <a:t> = 2</a:t>
            </a:r>
          </a:p>
        </p:txBody>
      </p:sp>
      <p:cxnSp>
        <p:nvCxnSpPr>
          <p:cNvPr id="32" name="Straight Arrow Connector 31"/>
          <p:cNvCxnSpPr>
            <a:cxnSpLocks/>
          </p:cNvCxnSpPr>
          <p:nvPr/>
        </p:nvCxnSpPr>
        <p:spPr>
          <a:xfrm flipV="1">
            <a:off x="2071688" y="2341240"/>
            <a:ext cx="0" cy="458104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968923" y="1194501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" pitchFamily="2" charset="0"/>
              </a:rPr>
              <a:t>n = 2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1843088" y="1533055"/>
            <a:ext cx="0" cy="103723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 bwMode="auto">
          <a:xfrm>
            <a:off x="1866900" y="3331840"/>
            <a:ext cx="457200" cy="45720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2314575" y="3331840"/>
            <a:ext cx="457200" cy="45720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2771775" y="3331840"/>
            <a:ext cx="457200" cy="457200"/>
          </a:xfrm>
          <a:prstGeom prst="rect">
            <a:avLst/>
          </a:prstGeom>
          <a:solidFill>
            <a:srgbClr val="0070C0">
              <a:alpha val="25098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3228975" y="3331840"/>
            <a:ext cx="457200" cy="457200"/>
          </a:xfrm>
          <a:prstGeom prst="rect">
            <a:avLst/>
          </a:prstGeom>
          <a:solidFill>
            <a:srgbClr val="0070C0">
              <a:alpha val="25098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3695700" y="3331840"/>
            <a:ext cx="457200" cy="457200"/>
          </a:xfrm>
          <a:prstGeom prst="rect">
            <a:avLst/>
          </a:prstGeom>
          <a:solidFill>
            <a:srgbClr val="0070C0">
              <a:alpha val="25098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4149725" y="3331840"/>
            <a:ext cx="457200" cy="457200"/>
          </a:xfrm>
          <a:prstGeom prst="rect">
            <a:avLst/>
          </a:prstGeom>
          <a:solidFill>
            <a:srgbClr val="0070C0">
              <a:alpha val="25098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4606925" y="33318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5054600" y="33318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11560" y="1566147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43608" y="3356992"/>
            <a:ext cx="7360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err="1">
                <a:latin typeface="Courier" pitchFamily="2" charset="0"/>
              </a:rPr>
              <a:t>N_ds</a:t>
            </a:r>
            <a:endParaRPr lang="en-US" dirty="0">
              <a:latin typeface="Courier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C6AD701-5844-F342-BFE6-72C30C7AA7D0}"/>
              </a:ext>
            </a:extLst>
          </p:cNvPr>
          <p:cNvSpPr txBox="1"/>
          <p:nvPr/>
        </p:nvSpPr>
        <p:spPr>
          <a:xfrm>
            <a:off x="4033724" y="1149658"/>
            <a:ext cx="22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Courier" pitchFamily="2" charset="0"/>
              </a:rPr>
              <a:t>threadIdx.x</a:t>
            </a:r>
            <a:r>
              <a:rPr lang="en-US" dirty="0">
                <a:latin typeface="Courier" pitchFamily="2" charset="0"/>
              </a:rPr>
              <a:t> = 2</a:t>
            </a:r>
          </a:p>
        </p:txBody>
      </p:sp>
      <p:sp>
        <p:nvSpPr>
          <p:cNvPr id="48" name="Freeform 124">
            <a:extLst>
              <a:ext uri="{FF2B5EF4-FFF2-40B4-BE49-F238E27FC236}">
                <a16:creationId xmlns:a16="http://schemas.microsoft.com/office/drawing/2014/main" id="{92C709F3-DFA6-2A41-976C-3F301AD3F209}"/>
              </a:ext>
            </a:extLst>
          </p:cNvPr>
          <p:cNvSpPr>
            <a:spLocks/>
          </p:cNvSpPr>
          <p:nvPr/>
        </p:nvSpPr>
        <p:spPr bwMode="auto">
          <a:xfrm>
            <a:off x="3890325" y="1257191"/>
            <a:ext cx="105609" cy="594942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>
              <a:latin typeface="Calibri" charset="0"/>
            </a:endParaRPr>
          </a:p>
        </p:txBody>
      </p:sp>
      <p:sp>
        <p:nvSpPr>
          <p:cNvPr id="49" name="CuadroTexto 26">
            <a:extLst>
              <a:ext uri="{FF2B5EF4-FFF2-40B4-BE49-F238E27FC236}">
                <a16:creationId xmlns:a16="http://schemas.microsoft.com/office/drawing/2014/main" id="{65F2386B-B551-B843-B602-7F4CD348B00B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16495085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Loading the Right Halo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5BFC335-8AC9-4C4F-8F08-44EA6E182DD0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09600" y="4221088"/>
            <a:ext cx="833112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halo_index_right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= (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blockIdx.x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+ 1)*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;</a:t>
            </a:r>
          </a:p>
          <a:p>
            <a:pPr>
              <a:defRPr/>
            </a:pPr>
            <a:endParaRPr lang="en-US" sz="1600" dirty="0">
              <a:latin typeface="Courier" pitchFamily="2" charset="0"/>
              <a:cs typeface="Courier New" pitchFamily="49" charset="0"/>
            </a:endParaRPr>
          </a:p>
          <a:p>
            <a:pPr>
              <a:defRPr/>
            </a:pPr>
            <a:r>
              <a:rPr lang="en-US" sz="16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if 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&lt; n) {</a:t>
            </a:r>
          </a:p>
          <a:p>
            <a:pPr>
              <a:defRPr/>
            </a:pPr>
            <a:endParaRPr lang="en-US" sz="1600" dirty="0">
              <a:latin typeface="Courier" pitchFamily="2" charset="0"/>
              <a:cs typeface="Courier New" pitchFamily="49" charset="0"/>
            </a:endParaRPr>
          </a:p>
          <a:p>
            <a:pPr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N_ds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[n +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] =</a:t>
            </a:r>
          </a:p>
          <a:p>
            <a:pPr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           (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halo_index_right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 &gt;= Width) ? 0 : N[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halo_index_right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];</a:t>
            </a:r>
          </a:p>
          <a:p>
            <a:pPr>
              <a:defRPr/>
            </a:pPr>
            <a:r>
              <a:rPr lang="en-US" sz="1600" dirty="0">
                <a:latin typeface="Courier" pitchFamily="2" charset="0"/>
                <a:cs typeface="Courier New" pitchFamily="49" charset="0"/>
              </a:rPr>
              <a:t>}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390015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851342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312669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773996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3235323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696650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4157977" y="188404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4619304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080631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5541958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6003285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464612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6925939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7387266" y="1884040"/>
            <a:ext cx="457200" cy="45720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928688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7848600" y="1884040"/>
            <a:ext cx="457200" cy="4572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771799" y="1689239"/>
            <a:ext cx="1836000" cy="803497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4033724" y="1149658"/>
            <a:ext cx="225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Courier" pitchFamily="2" charset="0"/>
              </a:rPr>
              <a:t>threadIdx.x</a:t>
            </a:r>
            <a:r>
              <a:rPr lang="en-US" dirty="0">
                <a:latin typeface="Courier" pitchFamily="2" charset="0"/>
              </a:rPr>
              <a:t> = 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355976" y="2771636"/>
            <a:ext cx="3079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Courier" pitchFamily="2" charset="0"/>
              </a:rPr>
              <a:t>halo_index_right</a:t>
            </a:r>
            <a:r>
              <a:rPr lang="en-US" dirty="0">
                <a:latin typeface="Courier" pitchFamily="2" charset="0"/>
              </a:rPr>
              <a:t> = 10</a:t>
            </a:r>
          </a:p>
        </p:txBody>
      </p:sp>
      <p:cxnSp>
        <p:nvCxnSpPr>
          <p:cNvPr id="32" name="Straight Arrow Connector 31"/>
          <p:cNvCxnSpPr>
            <a:cxnSpLocks/>
          </p:cNvCxnSpPr>
          <p:nvPr/>
        </p:nvCxnSpPr>
        <p:spPr>
          <a:xfrm flipV="1">
            <a:off x="5816104" y="2341240"/>
            <a:ext cx="0" cy="458104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968923" y="1194501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urier" pitchFamily="2" charset="0"/>
              </a:rPr>
              <a:t>n = 2</a:t>
            </a:r>
          </a:p>
        </p:txBody>
      </p: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1843088" y="1533055"/>
            <a:ext cx="0" cy="103723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 bwMode="auto">
          <a:xfrm>
            <a:off x="1866900" y="3331840"/>
            <a:ext cx="457200" cy="45720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2314575" y="3331840"/>
            <a:ext cx="457200" cy="45720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2771775" y="3331840"/>
            <a:ext cx="457200" cy="457200"/>
          </a:xfrm>
          <a:prstGeom prst="rect">
            <a:avLst/>
          </a:prstGeom>
          <a:solidFill>
            <a:srgbClr val="0070C0">
              <a:alpha val="25098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3228975" y="3331840"/>
            <a:ext cx="457200" cy="457200"/>
          </a:xfrm>
          <a:prstGeom prst="rect">
            <a:avLst/>
          </a:prstGeom>
          <a:solidFill>
            <a:srgbClr val="0070C0">
              <a:alpha val="25098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3695700" y="3331840"/>
            <a:ext cx="457200" cy="457200"/>
          </a:xfrm>
          <a:prstGeom prst="rect">
            <a:avLst/>
          </a:prstGeom>
          <a:solidFill>
            <a:srgbClr val="0070C0">
              <a:alpha val="25098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4149725" y="3331840"/>
            <a:ext cx="457200" cy="457200"/>
          </a:xfrm>
          <a:prstGeom prst="rect">
            <a:avLst/>
          </a:prstGeom>
          <a:solidFill>
            <a:srgbClr val="0070C0">
              <a:alpha val="25098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4606925" y="3331840"/>
            <a:ext cx="457200" cy="45720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5054600" y="3331840"/>
            <a:ext cx="457200" cy="457200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11560" y="1566147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43608" y="3356992"/>
            <a:ext cx="7360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err="1">
                <a:latin typeface="Courier" pitchFamily="2" charset="0"/>
              </a:rPr>
              <a:t>N_ds</a:t>
            </a:r>
            <a:endParaRPr lang="en-US" dirty="0">
              <a:latin typeface="Courier" pitchFamily="2" charset="0"/>
            </a:endParaRPr>
          </a:p>
        </p:txBody>
      </p:sp>
      <p:sp>
        <p:nvSpPr>
          <p:cNvPr id="46" name="Freeform 124">
            <a:extLst>
              <a:ext uri="{FF2B5EF4-FFF2-40B4-BE49-F238E27FC236}">
                <a16:creationId xmlns:a16="http://schemas.microsoft.com/office/drawing/2014/main" id="{ED250BEC-AA57-B44F-BD65-A7E92A6CEDCE}"/>
              </a:ext>
            </a:extLst>
          </p:cNvPr>
          <p:cNvSpPr>
            <a:spLocks/>
          </p:cNvSpPr>
          <p:nvPr/>
        </p:nvSpPr>
        <p:spPr bwMode="auto">
          <a:xfrm>
            <a:off x="3890325" y="1257191"/>
            <a:ext cx="105609" cy="594942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>
              <a:latin typeface="Calibri" charset="0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08F4EFFF-F313-F148-8B9B-895337026B53}"/>
              </a:ext>
            </a:extLst>
          </p:cNvPr>
          <p:cNvCxnSpPr>
            <a:cxnSpLocks/>
          </p:cNvCxnSpPr>
          <p:nvPr/>
        </p:nvCxnSpPr>
        <p:spPr>
          <a:xfrm>
            <a:off x="5537831" y="1518990"/>
            <a:ext cx="0" cy="103723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uadroTexto 26">
            <a:extLst>
              <a:ext uri="{FF2B5EF4-FFF2-40B4-BE49-F238E27FC236}">
                <a16:creationId xmlns:a16="http://schemas.microsoft.com/office/drawing/2014/main" id="{9712D76E-2DA6-A54F-826D-976C02A0CA2E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21350587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fld id="{D19ACCD9-2618-4915-8053-FEFD4259DFE4}" type="slidenum">
              <a:rPr lang="en-US" sz="1400" smtClean="0">
                <a:latin typeface="Times New Roman" pitchFamily="18" charset="0"/>
              </a:rPr>
              <a:pPr eaLnBrk="1" hangingPunct="1"/>
              <a:t>24</a:t>
            </a:fld>
            <a:endParaRPr lang="en-US" sz="1400">
              <a:latin typeface="Times New Roman" pitchFamily="18" charset="0"/>
            </a:endParaRPr>
          </a:p>
        </p:txBody>
      </p:sp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273050" y="908720"/>
            <a:ext cx="8596313" cy="540147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>
              <a:defRPr/>
            </a:pPr>
            <a:r>
              <a:rPr lang="en-US" sz="115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__global__ void 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convolution_1D_basic_kernel(</a:t>
            </a:r>
            <a:r>
              <a:rPr lang="en-US" sz="115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float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*N, </a:t>
            </a:r>
            <a:r>
              <a:rPr lang="en-US" sz="115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float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*P, </a:t>
            </a:r>
            <a:r>
              <a:rPr lang="en-US" sz="115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Mask_Width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, </a:t>
            </a:r>
            <a:r>
              <a:rPr lang="en-US" sz="115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Width) {</a:t>
            </a:r>
          </a:p>
          <a:p>
            <a:pPr eaLnBrk="1" hangingPunct="1">
              <a:defRPr/>
            </a:pPr>
            <a:endParaRPr lang="en-US" sz="115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15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=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blockIdx.x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*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;  </a:t>
            </a:r>
            <a:r>
              <a:rPr lang="en-US" sz="115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Index of output element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15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__shared__ float 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N_ds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[TILE_SIZE + MAX_MASK_WIDTH - 1];  </a:t>
            </a:r>
            <a:r>
              <a:rPr lang="en-US" sz="115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Shared memory tile</a:t>
            </a:r>
          </a:p>
          <a:p>
            <a:pPr eaLnBrk="1" hangingPunct="1">
              <a:defRPr/>
            </a:pPr>
            <a:endParaRPr lang="en-US" sz="115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15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n =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Mask_Width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/2;  </a:t>
            </a:r>
            <a:r>
              <a:rPr lang="en-US" sz="115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Halo width</a:t>
            </a:r>
          </a:p>
          <a:p>
            <a:pPr eaLnBrk="1" hangingPunct="1">
              <a:defRPr/>
            </a:pPr>
            <a:endParaRPr lang="en-US" sz="115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15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  // Load left halo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150" dirty="0" err="1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halo_index_left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= (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blockIdx.x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- 1)*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;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15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if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&gt;=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- n) {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N_ds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[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- (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- n)] = (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halo_index_left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&lt; 0) ? 0 : N[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halo_index_left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];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}</a:t>
            </a:r>
          </a:p>
          <a:p>
            <a:pPr eaLnBrk="1" hangingPunct="1">
              <a:defRPr/>
            </a:pPr>
            <a:endParaRPr lang="en-US" sz="115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15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  // Load internal elements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N_ds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[n +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] = N[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blockIdx.x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*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];</a:t>
            </a:r>
          </a:p>
          <a:p>
            <a:pPr eaLnBrk="1" hangingPunct="1">
              <a:defRPr/>
            </a:pPr>
            <a:endParaRPr lang="en-US" sz="115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15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  // Load right halo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150" dirty="0" err="1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halo_index_right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= (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blockIdx.x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+ 1)*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;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15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if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&lt; n) {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N_ds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[n +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] = (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halo_index_right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&gt;= Width) ? 0 : N[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halo_index_right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];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}</a:t>
            </a:r>
          </a:p>
          <a:p>
            <a:pPr eaLnBrk="1" hangingPunct="1">
              <a:defRPr/>
            </a:pPr>
            <a:endParaRPr lang="en-US" sz="115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__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syncthreads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();  </a:t>
            </a:r>
            <a:r>
              <a:rPr lang="en-US" sz="115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Intra-block synchronization</a:t>
            </a:r>
          </a:p>
          <a:p>
            <a:pPr eaLnBrk="1" hangingPunct="1">
              <a:defRPr/>
            </a:pPr>
            <a:endParaRPr lang="en-US" sz="1150" dirty="0">
              <a:latin typeface="Courier" pitchFamily="2" charset="0"/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15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float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Pvalue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= 0;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</a:t>
            </a:r>
            <a:r>
              <a:rPr lang="en-US" sz="115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for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j = 0; j &lt;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Mask_Width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; j++) {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Pvalue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+=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N_ds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[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 + j] * M[j];  </a:t>
            </a:r>
            <a:r>
              <a:rPr lang="en-US" sz="115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Convolution result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}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  P[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] = </a:t>
            </a:r>
            <a:r>
              <a:rPr lang="en-US" sz="1150" dirty="0" err="1">
                <a:latin typeface="Courier" pitchFamily="2" charset="0"/>
                <a:cs typeface="Courier New" pitchFamily="49" charset="0"/>
              </a:rPr>
              <a:t>Pvalue</a:t>
            </a:r>
            <a:r>
              <a:rPr lang="en-US" sz="1150" dirty="0">
                <a:latin typeface="Courier" pitchFamily="2" charset="0"/>
                <a:cs typeface="Courier New" pitchFamily="49" charset="0"/>
              </a:rPr>
              <a:t>;</a:t>
            </a:r>
          </a:p>
          <a:p>
            <a:pPr eaLnBrk="1" hangingPunct="1">
              <a:defRPr/>
            </a:pPr>
            <a:r>
              <a:rPr lang="en-US" sz="1150" dirty="0">
                <a:latin typeface="Courier" pitchFamily="2" charset="0"/>
                <a:cs typeface="Courier New" pitchFamily="49" charset="0"/>
              </a:rPr>
              <a:t>}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B54A36-EBF7-1946-B36B-B14B24EC86B1}"/>
              </a:ext>
            </a:extLst>
          </p:cNvPr>
          <p:cNvSpPr txBox="1">
            <a:spLocks/>
          </p:cNvSpPr>
          <p:nvPr/>
        </p:nvSpPr>
        <p:spPr>
          <a:xfrm>
            <a:off x="228600" y="0"/>
            <a:ext cx="8610600" cy="908720"/>
          </a:xfrm>
          <a:prstGeom prst="rect">
            <a:avLst/>
          </a:prstGeom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kern="0" dirty="0"/>
              <a:t>Tiled 1D Convolution Kernel</a:t>
            </a:r>
          </a:p>
        </p:txBody>
      </p:sp>
      <p:sp>
        <p:nvSpPr>
          <p:cNvPr id="6" name="CuadroTexto 26">
            <a:extLst>
              <a:ext uri="{FF2B5EF4-FFF2-40B4-BE49-F238E27FC236}">
                <a16:creationId xmlns:a16="http://schemas.microsoft.com/office/drawing/2014/main" id="{700A0A8B-535B-DE4D-9D2F-D84C716437CD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28175426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2D Convolution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The mask is 2D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For example, a Gaussian filter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8800" y="2542946"/>
            <a:ext cx="2933700" cy="29337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7716" y="2542946"/>
            <a:ext cx="1130300" cy="1130300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6259915" y="2173614"/>
            <a:ext cx="1840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Gaussian mask</a:t>
            </a:r>
          </a:p>
        </p:txBody>
      </p:sp>
      <p:sp>
        <p:nvSpPr>
          <p:cNvPr id="9" name="Marcador de número de diapositiva 3">
            <a:extLst>
              <a:ext uri="{FF2B5EF4-FFF2-40B4-BE49-F238E27FC236}">
                <a16:creationId xmlns:a16="http://schemas.microsoft.com/office/drawing/2014/main" id="{534426AA-E56C-F64D-A674-8A14D9C43DC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33422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2D Convolution (II)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568952" cy="5472534"/>
          </a:xfrm>
        </p:spPr>
        <p:txBody>
          <a:bodyPr>
            <a:normAutofit/>
          </a:bodyPr>
          <a:lstStyle/>
          <a:p>
            <a:r>
              <a:rPr lang="en-US" dirty="0"/>
              <a:t>Same memory locations accessed by neighboring threads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99926" y="4861609"/>
            <a:ext cx="8520546" cy="13234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ourier"/>
                <a:cs typeface="Courier"/>
              </a:rPr>
              <a:t>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= 0;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 &lt; 3; 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++){</a:t>
            </a:r>
          </a:p>
          <a:p>
            <a:r>
              <a:rPr lang="en-US" sz="1600" dirty="0">
                <a:latin typeface="Courier"/>
                <a:cs typeface="Courier"/>
              </a:rPr>
              <a:t>    for 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j = 0; j &lt; 3; j++){</a:t>
            </a:r>
          </a:p>
          <a:p>
            <a:r>
              <a:rPr lang="en-US" sz="1600" dirty="0">
                <a:latin typeface="Courier"/>
                <a:cs typeface="Courier"/>
              </a:rPr>
              <a:t>        sum += gauss[</a:t>
            </a:r>
            <a:r>
              <a:rPr lang="en-US" sz="1600" dirty="0" err="1">
                <a:latin typeface="Courier"/>
                <a:cs typeface="Courier"/>
              </a:rPr>
              <a:t>i</a:t>
            </a:r>
            <a:r>
              <a:rPr lang="en-US" sz="1600" dirty="0">
                <a:latin typeface="Courier"/>
                <a:cs typeface="Courier"/>
              </a:rPr>
              <a:t>][j] * Image[(i+row-1)*width + (j+col-1)];</a:t>
            </a:r>
          </a:p>
          <a:p>
            <a:r>
              <a:rPr lang="en-US" sz="1600" dirty="0">
                <a:latin typeface="Courier"/>
                <a:cs typeface="Courier"/>
              </a:rPr>
              <a:t>    }</a:t>
            </a:r>
          </a:p>
          <a:p>
            <a:r>
              <a:rPr lang="en-US" sz="1600" dirty="0">
                <a:latin typeface="Courier"/>
                <a:cs typeface="Courier"/>
              </a:rPr>
              <a:t>}</a:t>
            </a:r>
          </a:p>
        </p:txBody>
      </p:sp>
      <p:pic>
        <p:nvPicPr>
          <p:cNvPr id="8" name="Imagen 7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492000" y="1845112"/>
            <a:ext cx="2592000" cy="2592000"/>
          </a:xfrm>
          <a:prstGeom prst="rect">
            <a:avLst/>
          </a:prstGeom>
        </p:spPr>
      </p:pic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287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Tiling in 2D Convolution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640960" cy="5472534"/>
          </a:xfrm>
        </p:spPr>
        <p:txBody>
          <a:bodyPr>
            <a:normAutofit/>
          </a:bodyPr>
          <a:lstStyle/>
          <a:p>
            <a:r>
              <a:rPr lang="en-US" sz="2200" dirty="0"/>
              <a:t>To take advantage of data reuse,</a:t>
            </a:r>
            <a:r>
              <a:rPr lang="en-US" sz="2200" dirty="0">
                <a:solidFill>
                  <a:srgbClr val="0000FF"/>
                </a:solidFill>
              </a:rPr>
              <a:t> </a:t>
            </a:r>
            <a:r>
              <a:rPr lang="en-US" sz="2200" dirty="0"/>
              <a:t>we divide the input into </a:t>
            </a:r>
            <a:r>
              <a:rPr lang="en-US" sz="2200" dirty="0">
                <a:solidFill>
                  <a:srgbClr val="0000FF"/>
                </a:solidFill>
              </a:rPr>
              <a:t>tiles </a:t>
            </a:r>
            <a:r>
              <a:rPr lang="en-US" sz="2200" dirty="0"/>
              <a:t>that can be loaded into </a:t>
            </a:r>
            <a:r>
              <a:rPr lang="en-US" sz="2200" dirty="0">
                <a:solidFill>
                  <a:srgbClr val="00B050"/>
                </a:solidFill>
              </a:rPr>
              <a:t>shared memory</a:t>
            </a:r>
          </a:p>
        </p:txBody>
      </p:sp>
      <p:pic>
        <p:nvPicPr>
          <p:cNvPr id="9" name="Imagen 8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492000" y="1701096"/>
            <a:ext cx="2592000" cy="2592000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251521" y="4293096"/>
            <a:ext cx="8568952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00FF"/>
                </a:solidFill>
                <a:latin typeface="Courier"/>
                <a:cs typeface="Courier"/>
              </a:rPr>
              <a:t>__shared__ </a:t>
            </a:r>
            <a:r>
              <a:rPr lang="en-US" sz="1400" b="1" dirty="0" err="1">
                <a:solidFill>
                  <a:srgbClr val="0000FF"/>
                </a:solidFill>
                <a:latin typeface="Courier"/>
                <a:cs typeface="Courier"/>
              </a:rPr>
              <a:t>int</a:t>
            </a:r>
            <a:r>
              <a:rPr lang="en-US" sz="1400" b="1" dirty="0">
                <a:solidFill>
                  <a:srgbClr val="0000FF"/>
                </a:solidFill>
                <a:latin typeface="Courier"/>
                <a:cs typeface="Courier"/>
              </a:rPr>
              <a:t> </a:t>
            </a:r>
            <a:r>
              <a:rPr lang="en-US" sz="1400" b="1" dirty="0" err="1">
                <a:solidFill>
                  <a:srgbClr val="0000FF"/>
                </a:solidFill>
                <a:latin typeface="Courier"/>
                <a:cs typeface="Courier"/>
              </a:rPr>
              <a:t>l_data</a:t>
            </a:r>
            <a:r>
              <a:rPr lang="en-US" sz="1400" b="1" dirty="0">
                <a:solidFill>
                  <a:srgbClr val="0000FF"/>
                </a:solidFill>
                <a:latin typeface="Courier"/>
                <a:cs typeface="Courier"/>
              </a:rPr>
              <a:t>[(L_SIZE+2)*(L_SIZE+2)];</a:t>
            </a:r>
          </a:p>
          <a:p>
            <a:r>
              <a:rPr lang="is-IS" sz="1400" dirty="0">
                <a:latin typeface="Courier"/>
                <a:cs typeface="Courier"/>
              </a:rPr>
              <a:t>…</a:t>
            </a:r>
            <a:endParaRPr lang="en-US" sz="1400" dirty="0">
              <a:latin typeface="Courier"/>
              <a:cs typeface="Courier"/>
            </a:endParaRPr>
          </a:p>
          <a:p>
            <a:r>
              <a:rPr lang="en-US" sz="1400" i="1" dirty="0">
                <a:latin typeface="Courier"/>
                <a:cs typeface="Courier"/>
              </a:rPr>
              <a:t>Load tile into shared memory</a:t>
            </a:r>
            <a:endParaRPr lang="en-US" sz="1400" dirty="0">
              <a:latin typeface="Courier"/>
              <a:cs typeface="Courier"/>
            </a:endParaRPr>
          </a:p>
          <a:p>
            <a:r>
              <a:rPr lang="en-US" sz="1400" b="1" dirty="0">
                <a:solidFill>
                  <a:srgbClr val="00B050"/>
                </a:solidFill>
                <a:latin typeface="Courier"/>
                <a:cs typeface="Courier"/>
              </a:rPr>
              <a:t>__</a:t>
            </a:r>
            <a:r>
              <a:rPr lang="en-US" sz="1400" b="1" dirty="0" err="1">
                <a:solidFill>
                  <a:srgbClr val="00B050"/>
                </a:solidFill>
                <a:latin typeface="Courier"/>
                <a:cs typeface="Courier"/>
              </a:rPr>
              <a:t>syncthreads</a:t>
            </a:r>
            <a:r>
              <a:rPr lang="en-US" sz="1400" b="1" dirty="0">
                <a:solidFill>
                  <a:srgbClr val="00B050"/>
                </a:solidFill>
                <a:latin typeface="Courier"/>
                <a:cs typeface="Courier"/>
              </a:rPr>
              <a:t>();</a:t>
            </a:r>
          </a:p>
          <a:p>
            <a:r>
              <a:rPr lang="en-US" sz="1400" dirty="0">
                <a:latin typeface="Courier"/>
                <a:cs typeface="Courier"/>
              </a:rPr>
              <a:t>for (</a:t>
            </a:r>
            <a:r>
              <a:rPr lang="en-US" sz="1400" dirty="0" err="1">
                <a:latin typeface="Courier"/>
                <a:cs typeface="Courier"/>
              </a:rPr>
              <a:t>int</a:t>
            </a:r>
            <a:r>
              <a:rPr lang="en-US" sz="1400" dirty="0">
                <a:latin typeface="Courier"/>
                <a:cs typeface="Courier"/>
              </a:rPr>
              <a:t> </a:t>
            </a:r>
            <a:r>
              <a:rPr lang="en-US" sz="1400" dirty="0" err="1">
                <a:latin typeface="Courier"/>
                <a:cs typeface="Courier"/>
              </a:rPr>
              <a:t>i</a:t>
            </a:r>
            <a:r>
              <a:rPr lang="en-US" sz="1400" dirty="0">
                <a:latin typeface="Courier"/>
                <a:cs typeface="Courier"/>
              </a:rPr>
              <a:t> = 0; </a:t>
            </a:r>
            <a:r>
              <a:rPr lang="en-US" sz="1400" dirty="0" err="1">
                <a:latin typeface="Courier"/>
                <a:cs typeface="Courier"/>
              </a:rPr>
              <a:t>i</a:t>
            </a:r>
            <a:r>
              <a:rPr lang="en-US" sz="1400" dirty="0">
                <a:latin typeface="Courier"/>
                <a:cs typeface="Courier"/>
              </a:rPr>
              <a:t> &lt; 3; </a:t>
            </a:r>
            <a:r>
              <a:rPr lang="en-US" sz="1400" dirty="0" err="1">
                <a:latin typeface="Courier"/>
                <a:cs typeface="Courier"/>
              </a:rPr>
              <a:t>i</a:t>
            </a:r>
            <a:r>
              <a:rPr lang="en-US" sz="1400" dirty="0">
                <a:latin typeface="Courier"/>
                <a:cs typeface="Courier"/>
              </a:rPr>
              <a:t>++){</a:t>
            </a:r>
          </a:p>
          <a:p>
            <a:r>
              <a:rPr lang="en-US" sz="1400" dirty="0">
                <a:latin typeface="Courier"/>
                <a:cs typeface="Courier"/>
              </a:rPr>
              <a:t>  for (</a:t>
            </a:r>
            <a:r>
              <a:rPr lang="en-US" sz="1400" dirty="0" err="1">
                <a:latin typeface="Courier"/>
                <a:cs typeface="Courier"/>
              </a:rPr>
              <a:t>int</a:t>
            </a:r>
            <a:r>
              <a:rPr lang="en-US" sz="1400" dirty="0">
                <a:latin typeface="Courier"/>
                <a:cs typeface="Courier"/>
              </a:rPr>
              <a:t> j = 0; j &lt; 3; j++){</a:t>
            </a:r>
          </a:p>
          <a:p>
            <a:r>
              <a:rPr lang="en-US" sz="1400" dirty="0">
                <a:latin typeface="Courier"/>
                <a:cs typeface="Courier"/>
              </a:rPr>
              <a:t>    sum += gauss[</a:t>
            </a:r>
            <a:r>
              <a:rPr lang="en-US" sz="1400" dirty="0" err="1">
                <a:latin typeface="Courier"/>
                <a:cs typeface="Courier"/>
              </a:rPr>
              <a:t>i</a:t>
            </a:r>
            <a:r>
              <a:rPr lang="en-US" sz="1400" dirty="0">
                <a:latin typeface="Courier"/>
                <a:cs typeface="Courier"/>
              </a:rPr>
              <a:t>][j] * </a:t>
            </a:r>
            <a:r>
              <a:rPr lang="en-US" sz="1400" dirty="0" err="1">
                <a:latin typeface="Courier"/>
                <a:cs typeface="Courier"/>
              </a:rPr>
              <a:t>l_data</a:t>
            </a:r>
            <a:r>
              <a:rPr lang="en-US" sz="1400" dirty="0">
                <a:latin typeface="Courier"/>
                <a:cs typeface="Courier"/>
              </a:rPr>
              <a:t>[(i+l_row-1)*(L_SIZE+2)+j+l_col-1];</a:t>
            </a:r>
          </a:p>
          <a:p>
            <a:r>
              <a:rPr lang="en-US" sz="1400" dirty="0">
                <a:latin typeface="Courier"/>
                <a:cs typeface="Courier"/>
              </a:rPr>
              <a:t>  }</a:t>
            </a:r>
          </a:p>
          <a:p>
            <a:r>
              <a:rPr lang="en-US" sz="1400" dirty="0">
                <a:latin typeface="Courier"/>
                <a:cs typeface="Courier"/>
              </a:rPr>
              <a:t>}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4660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Loading Tiles into Shared Memory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46569"/>
              </p:ext>
            </p:extLst>
          </p:nvPr>
        </p:nvGraphicFramePr>
        <p:xfrm>
          <a:off x="5430945" y="1276727"/>
          <a:ext cx="292608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328963"/>
              </p:ext>
            </p:extLst>
          </p:nvPr>
        </p:nvGraphicFramePr>
        <p:xfrm>
          <a:off x="4113870" y="2552055"/>
          <a:ext cx="91440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60585" y="4211796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4536975"/>
            <a:ext cx="86106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/>
              <a:t>Challenge:</a:t>
            </a:r>
            <a:r>
              <a:rPr lang="en-US" sz="2000" dirty="0"/>
              <a:t> Input and output tiles have different dimensions</a:t>
            </a:r>
          </a:p>
          <a:p>
            <a:pPr algn="ctr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( input tile dimension = output tile dimension + 2 × mask radius )</a:t>
            </a:r>
          </a:p>
          <a:p>
            <a:pPr algn="ctr"/>
            <a:endParaRPr lang="en-US" sz="2000" dirty="0"/>
          </a:p>
          <a:p>
            <a:pPr algn="ctr"/>
            <a:r>
              <a:rPr lang="en-US" sz="2000" b="1" u="sng" dirty="0"/>
              <a:t>Solution:</a:t>
            </a:r>
            <a:r>
              <a:rPr lang="en-US" sz="2000" dirty="0"/>
              <a:t> Launch enough threads per block to load the input tile to shared memory, then use a subset of them to compute and store the output tile</a:t>
            </a: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76325" y="3466455"/>
            <a:ext cx="118949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mask</a:t>
            </a:r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(in constant memory)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6164628" y="1205035"/>
            <a:ext cx="73766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643327" y="899157"/>
            <a:ext cx="1763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output tile dimension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4113870" y="2489383"/>
            <a:ext cx="9144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885332" y="2183505"/>
            <a:ext cx="1370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mask dimension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4113870" y="3013140"/>
            <a:ext cx="365760" cy="189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078075" y="2848923"/>
            <a:ext cx="10530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mask radius</a:t>
            </a: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401066"/>
              </p:ext>
            </p:extLst>
          </p:nvPr>
        </p:nvGraphicFramePr>
        <p:xfrm>
          <a:off x="831220" y="1276727"/>
          <a:ext cx="292608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197804" y="3074613"/>
            <a:ext cx="14664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input</a:t>
            </a:r>
            <a:r>
              <a:rPr lang="en-US" baseline="-25000" dirty="0" err="1"/>
              <a:t>tile</a:t>
            </a:r>
            <a:endParaRPr lang="en-US" baseline="-25000" dirty="0"/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(in shared memory)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1197804" y="1567682"/>
            <a:ext cx="146649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099619" y="1261804"/>
            <a:ext cx="1649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input tile dimension</a:t>
            </a:r>
          </a:p>
        </p:txBody>
      </p:sp>
      <p:sp>
        <p:nvSpPr>
          <p:cNvPr id="18" name="TextBox 610">
            <a:extLst>
              <a:ext uri="{FF2B5EF4-FFF2-40B4-BE49-F238E27FC236}">
                <a16:creationId xmlns:a16="http://schemas.microsoft.com/office/drawing/2014/main" id="{24ECE39F-480F-1A4A-8E95-F8BEA12847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19" name="Marcador de número de diapositiva 3">
            <a:extLst>
              <a:ext uri="{FF2B5EF4-FFF2-40B4-BE49-F238E27FC236}">
                <a16:creationId xmlns:a16="http://schemas.microsoft.com/office/drawing/2014/main" id="{79E41712-E934-BA46-84E1-FD341DF2EF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280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191159"/>
              </p:ext>
            </p:extLst>
          </p:nvPr>
        </p:nvGraphicFramePr>
        <p:xfrm>
          <a:off x="831220" y="1276727"/>
          <a:ext cx="292608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197804" y="3074613"/>
            <a:ext cx="14664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input</a:t>
            </a:r>
            <a:r>
              <a:rPr lang="en-US" baseline="-25000" dirty="0" err="1"/>
              <a:t>tile</a:t>
            </a:r>
            <a:endParaRPr lang="en-US" baseline="-25000" dirty="0"/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(in shared memory)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1197804" y="1567682"/>
            <a:ext cx="146649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099619" y="1261804"/>
            <a:ext cx="1649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input tile dimension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Difference in Tile Sizes (I)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213982"/>
              </p:ext>
            </p:extLst>
          </p:nvPr>
        </p:nvGraphicFramePr>
        <p:xfrm>
          <a:off x="5430945" y="1276727"/>
          <a:ext cx="292608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231068"/>
              </p:ext>
            </p:extLst>
          </p:nvPr>
        </p:nvGraphicFramePr>
        <p:xfrm>
          <a:off x="4113870" y="2552055"/>
          <a:ext cx="91440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60585" y="4211796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76325" y="3466455"/>
            <a:ext cx="118949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mask</a:t>
            </a:r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(in constant memory)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6164628" y="1205035"/>
            <a:ext cx="73766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643327" y="899157"/>
            <a:ext cx="1763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output tile dimension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4113870" y="2489383"/>
            <a:ext cx="9144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885332" y="2183505"/>
            <a:ext cx="1370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mask dimension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4113870" y="3013140"/>
            <a:ext cx="365760" cy="189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078075" y="2848923"/>
            <a:ext cx="10530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mask radius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21512" y="5865541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thread block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148684"/>
              </p:ext>
            </p:extLst>
          </p:nvPr>
        </p:nvGraphicFramePr>
        <p:xfrm>
          <a:off x="2552248" y="4446091"/>
          <a:ext cx="146304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22" name="Straight Arrow Connector 21"/>
          <p:cNvCxnSpPr/>
          <p:nvPr/>
        </p:nvCxnSpPr>
        <p:spPr>
          <a:xfrm>
            <a:off x="2552248" y="4251311"/>
            <a:ext cx="146649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454063" y="3945433"/>
            <a:ext cx="1649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input tile dimension</a:t>
            </a:r>
          </a:p>
        </p:txBody>
      </p:sp>
      <p:sp>
        <p:nvSpPr>
          <p:cNvPr id="26" name="TextBox 610">
            <a:extLst>
              <a:ext uri="{FF2B5EF4-FFF2-40B4-BE49-F238E27FC236}">
                <a16:creationId xmlns:a16="http://schemas.microsoft.com/office/drawing/2014/main" id="{0FA8256A-1863-2E44-80F1-D9B658A88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27" name="Marcador de número de diapositiva 3">
            <a:extLst>
              <a:ext uri="{FF2B5EF4-FFF2-40B4-BE49-F238E27FC236}">
                <a16:creationId xmlns:a16="http://schemas.microsoft.com/office/drawing/2014/main" id="{119947A9-5DC5-F94B-92F9-33E0AB9CEB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955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Reduction 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72608"/>
          </a:xfrm>
        </p:spPr>
        <p:txBody>
          <a:bodyPr>
            <a:noAutofit/>
          </a:bodyPr>
          <a:lstStyle/>
          <a:p>
            <a:r>
              <a:rPr lang="en-US" dirty="0"/>
              <a:t>A </a:t>
            </a:r>
            <a:r>
              <a:rPr lang="en-US" dirty="0">
                <a:solidFill>
                  <a:srgbClr val="0000FF"/>
                </a:solidFill>
              </a:rPr>
              <a:t>reduction</a:t>
            </a:r>
            <a:r>
              <a:rPr lang="en-US" dirty="0"/>
              <a:t> operation reduces a set of values to a single value</a:t>
            </a:r>
          </a:p>
          <a:p>
            <a:pPr lvl="1"/>
            <a:r>
              <a:rPr lang="en-US" dirty="0"/>
              <a:t>Sum, Product, Minimum, Maximum are examples</a:t>
            </a:r>
          </a:p>
          <a:p>
            <a:endParaRPr lang="en-US" dirty="0"/>
          </a:p>
          <a:p>
            <a:r>
              <a:rPr lang="en-US" dirty="0">
                <a:solidFill>
                  <a:srgbClr val="7030A0"/>
                </a:solidFill>
              </a:rPr>
              <a:t>Properties of reduction</a:t>
            </a:r>
          </a:p>
          <a:p>
            <a:pPr lvl="1"/>
            <a:r>
              <a:rPr lang="en-US" dirty="0"/>
              <a:t>Associativity</a:t>
            </a:r>
          </a:p>
          <a:p>
            <a:pPr lvl="1"/>
            <a:r>
              <a:rPr lang="en-US" dirty="0"/>
              <a:t>Commutativity</a:t>
            </a:r>
          </a:p>
          <a:p>
            <a:pPr lvl="1"/>
            <a:r>
              <a:rPr lang="en-US" dirty="0"/>
              <a:t>Identity value</a:t>
            </a:r>
          </a:p>
          <a:p>
            <a:endParaRPr lang="en-US" dirty="0"/>
          </a:p>
          <a:p>
            <a:r>
              <a:rPr lang="en-US" dirty="0"/>
              <a:t>Reduction is a key primitive for parallel computing</a:t>
            </a:r>
          </a:p>
          <a:p>
            <a:pPr lvl="1"/>
            <a:r>
              <a:rPr lang="en-US" dirty="0"/>
              <a:t>E.g., MapReduce programming model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096C64-3A8F-DE4C-B759-5AE7918E3328}"/>
              </a:ext>
            </a:extLst>
          </p:cNvPr>
          <p:cNvSpPr txBox="1"/>
          <p:nvPr/>
        </p:nvSpPr>
        <p:spPr>
          <a:xfrm>
            <a:off x="192954" y="6453336"/>
            <a:ext cx="6011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Dean and Ghemawat, “MapReduce: Simplified Data Processing of Large Clusters,” OSDI 2004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D30EF84-97C2-1D4E-A8E9-C0C50E78BA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1410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141264"/>
              </p:ext>
            </p:extLst>
          </p:nvPr>
        </p:nvGraphicFramePr>
        <p:xfrm>
          <a:off x="831220" y="1276727"/>
          <a:ext cx="292608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1197804" y="3074613"/>
            <a:ext cx="14664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input</a:t>
            </a:r>
            <a:r>
              <a:rPr lang="en-US" baseline="-25000" dirty="0" err="1"/>
              <a:t>tile</a:t>
            </a:r>
            <a:endParaRPr lang="en-US" baseline="-25000" dirty="0"/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(in shared memory)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1197804" y="1567682"/>
            <a:ext cx="146649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099619" y="1261804"/>
            <a:ext cx="1649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input tile dimension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Difference in Tile Sizes (II)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413984"/>
              </p:ext>
            </p:extLst>
          </p:nvPr>
        </p:nvGraphicFramePr>
        <p:xfrm>
          <a:off x="5430945" y="1276727"/>
          <a:ext cx="292608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602857"/>
              </p:ext>
            </p:extLst>
          </p:nvPr>
        </p:nvGraphicFramePr>
        <p:xfrm>
          <a:off x="4113870" y="2552055"/>
          <a:ext cx="91440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60585" y="4211796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76325" y="3466455"/>
            <a:ext cx="118949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mask</a:t>
            </a:r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(in constant memory)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6164628" y="1205035"/>
            <a:ext cx="73766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643327" y="899157"/>
            <a:ext cx="1763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output tile dimension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4113870" y="2489383"/>
            <a:ext cx="9144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885332" y="2183505"/>
            <a:ext cx="1370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mask dimension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4113870" y="3013140"/>
            <a:ext cx="365760" cy="189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078075" y="2848923"/>
            <a:ext cx="10530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mask radius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21512" y="5865541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thread block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025928"/>
              </p:ext>
            </p:extLst>
          </p:nvPr>
        </p:nvGraphicFramePr>
        <p:xfrm>
          <a:off x="2552248" y="4446091"/>
          <a:ext cx="146304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22" name="Straight Arrow Connector 21"/>
          <p:cNvCxnSpPr/>
          <p:nvPr/>
        </p:nvCxnSpPr>
        <p:spPr>
          <a:xfrm>
            <a:off x="2552248" y="4251311"/>
            <a:ext cx="146649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454063" y="3945433"/>
            <a:ext cx="1649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input tile dimension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0982" y="4817970"/>
            <a:ext cx="2131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5"/>
                </a:solidFill>
              </a:rPr>
              <a:t>threads active when loading input tile</a:t>
            </a:r>
          </a:p>
        </p:txBody>
      </p:sp>
      <p:sp>
        <p:nvSpPr>
          <p:cNvPr id="26" name="TextBox 610">
            <a:extLst>
              <a:ext uri="{FF2B5EF4-FFF2-40B4-BE49-F238E27FC236}">
                <a16:creationId xmlns:a16="http://schemas.microsoft.com/office/drawing/2014/main" id="{22E8289D-7545-4F49-88C2-C1D382CE24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27" name="Marcador de número de diapositiva 3">
            <a:extLst>
              <a:ext uri="{FF2B5EF4-FFF2-40B4-BE49-F238E27FC236}">
                <a16:creationId xmlns:a16="http://schemas.microsoft.com/office/drawing/2014/main" id="{5A436530-8C11-5B40-8F83-B60626F5F9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54161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515980"/>
              </p:ext>
            </p:extLst>
          </p:nvPr>
        </p:nvGraphicFramePr>
        <p:xfrm>
          <a:off x="831220" y="1276727"/>
          <a:ext cx="292608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Difference in Tile Sizes (III)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030815"/>
              </p:ext>
            </p:extLst>
          </p:nvPr>
        </p:nvGraphicFramePr>
        <p:xfrm>
          <a:off x="5430945" y="1276727"/>
          <a:ext cx="2926080" cy="2926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/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150390"/>
              </p:ext>
            </p:extLst>
          </p:nvPr>
        </p:nvGraphicFramePr>
        <p:xfrm>
          <a:off x="4113870" y="2552055"/>
          <a:ext cx="91440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60585" y="4211796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output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7804" y="3074613"/>
            <a:ext cx="14664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input</a:t>
            </a:r>
            <a:r>
              <a:rPr lang="en-US" baseline="-25000" dirty="0" err="1"/>
              <a:t>tile</a:t>
            </a:r>
            <a:endParaRPr lang="en-US" baseline="-25000" dirty="0"/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(in shared memory)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76325" y="3466455"/>
            <a:ext cx="118949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mask</a:t>
            </a:r>
          </a:p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(in constant memory)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6164628" y="1205035"/>
            <a:ext cx="73766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643327" y="899157"/>
            <a:ext cx="1763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output tile dimension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197804" y="1567682"/>
            <a:ext cx="146649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99619" y="1261804"/>
            <a:ext cx="1649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input tile dimension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4113870" y="2489383"/>
            <a:ext cx="91440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885332" y="2183505"/>
            <a:ext cx="13708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mask dimension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4113870" y="3013140"/>
            <a:ext cx="365760" cy="189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078075" y="2848923"/>
            <a:ext cx="10530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mask radius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21512" y="5865541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thread block</a:t>
            </a: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075328"/>
              </p:ext>
            </p:extLst>
          </p:nvPr>
        </p:nvGraphicFramePr>
        <p:xfrm>
          <a:off x="2552248" y="4446091"/>
          <a:ext cx="1463040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28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3307" marR="43307" marT="21654" marB="2165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22" name="Straight Arrow Connector 21"/>
          <p:cNvCxnSpPr/>
          <p:nvPr/>
        </p:nvCxnSpPr>
        <p:spPr>
          <a:xfrm>
            <a:off x="2552248" y="4044850"/>
            <a:ext cx="146649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454063" y="3738972"/>
            <a:ext cx="1649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input tile dimension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2913971" y="4368611"/>
            <a:ext cx="73766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392670" y="4062733"/>
            <a:ext cx="1763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output tile dimension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7937" y="4717550"/>
            <a:ext cx="23359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6"/>
                </a:solidFill>
              </a:rPr>
              <a:t>threads active when computing and storing the output tile</a:t>
            </a:r>
          </a:p>
        </p:txBody>
      </p:sp>
      <p:sp>
        <p:nvSpPr>
          <p:cNvPr id="30" name="TextBox 610">
            <a:extLst>
              <a:ext uri="{FF2B5EF4-FFF2-40B4-BE49-F238E27FC236}">
                <a16:creationId xmlns:a16="http://schemas.microsoft.com/office/drawing/2014/main" id="{7E043F78-1E8B-B642-888B-0C7978E75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31" name="Marcador de número de diapositiva 3">
            <a:extLst>
              <a:ext uri="{FF2B5EF4-FFF2-40B4-BE49-F238E27FC236}">
                <a16:creationId xmlns:a16="http://schemas.microsoft.com/office/drawing/2014/main" id="{E8B977CB-18A8-7E4E-BB57-2901BFFCE47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9415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2D Convolution Examples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Original</a:t>
            </a: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Blur</a:t>
            </a: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Motion blur</a:t>
            </a: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Sharpen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4F4B88E-A937-E94F-A913-A52D011A0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621" y="960853"/>
            <a:ext cx="144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2B4A0D3-68E5-1944-AB90-6AE69A5D3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621" y="2277319"/>
            <a:ext cx="1443026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42FD242D-8828-5745-82D4-A0FF9E1921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621" y="3593785"/>
            <a:ext cx="1438488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57AAFA-F481-B543-8A04-F40E174F7A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0072" y="3357152"/>
            <a:ext cx="2071233" cy="1440000"/>
          </a:xfrm>
          <a:prstGeom prst="rect">
            <a:avLst/>
          </a:prstGeom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C1EEC24D-20A2-8541-BBE1-92FA526CC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910251"/>
            <a:ext cx="1443026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2B753B4-F30A-E74C-AD06-451D3A846D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20072" y="1772816"/>
            <a:ext cx="2773988" cy="14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4671A14-D034-624C-9365-C70A2EB1ABA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20072" y="4941168"/>
            <a:ext cx="2467445" cy="1080000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6AD9815-E14D-7B48-A15B-028680E7F64C}"/>
              </a:ext>
            </a:extLst>
          </p:cNvPr>
          <p:cNvCxnSpPr>
            <a:cxnSpLocks/>
            <a:stCxn id="1028" idx="3"/>
            <a:endCxn id="10" idx="1"/>
          </p:cNvCxnSpPr>
          <p:nvPr/>
        </p:nvCxnSpPr>
        <p:spPr>
          <a:xfrm flipV="1">
            <a:off x="4439647" y="2492816"/>
            <a:ext cx="780425" cy="32450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22B38F8-9C19-244E-89F1-660F3C92A498}"/>
              </a:ext>
            </a:extLst>
          </p:cNvPr>
          <p:cNvCxnSpPr>
            <a:cxnSpLocks/>
            <a:stCxn id="1030" idx="3"/>
            <a:endCxn id="9" idx="1"/>
          </p:cNvCxnSpPr>
          <p:nvPr/>
        </p:nvCxnSpPr>
        <p:spPr>
          <a:xfrm flipV="1">
            <a:off x="4435109" y="4077152"/>
            <a:ext cx="784963" cy="56633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C0EFC13-EEB9-C64D-8067-61BAD502E8CB}"/>
              </a:ext>
            </a:extLst>
          </p:cNvPr>
          <p:cNvCxnSpPr>
            <a:cxnSpLocks/>
            <a:stCxn id="1032" idx="3"/>
            <a:endCxn id="17" idx="1"/>
          </p:cNvCxnSpPr>
          <p:nvPr/>
        </p:nvCxnSpPr>
        <p:spPr>
          <a:xfrm>
            <a:off x="4430850" y="5450251"/>
            <a:ext cx="789222" cy="30917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C12C32C-846A-B543-99DB-CFDBC4332C62}"/>
              </a:ext>
            </a:extLst>
          </p:cNvPr>
          <p:cNvSpPr txBox="1"/>
          <p:nvPr/>
        </p:nvSpPr>
        <p:spPr>
          <a:xfrm>
            <a:off x="228601" y="6453336"/>
            <a:ext cx="55675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100" dirty="0">
                <a:solidFill>
                  <a:srgbClr val="0000FF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https://lodev.org/cgtutor/filtering.html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28" name="Marcador de número de diapositiva 3">
            <a:extLst>
              <a:ext uri="{FF2B5EF4-FFF2-40B4-BE49-F238E27FC236}">
                <a16:creationId xmlns:a16="http://schemas.microsoft.com/office/drawing/2014/main" id="{EC92A099-9177-B242-BDBE-0D9C711717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489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Canny Edge Detection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Gaussian filtering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Smooth the image to remove noise</a:t>
            </a:r>
          </a:p>
          <a:p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Sobel filtering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Find the intensity gradients of the image</a:t>
            </a:r>
          </a:p>
          <a:p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Non-maximum suppression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Suppress spurious response to edge detection</a:t>
            </a:r>
          </a:p>
          <a:p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Hysteresis threshold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Strong edges + weak edges connected to a strong edge</a:t>
            </a:r>
          </a:p>
          <a:p>
            <a:pPr lvl="1"/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C12C32C-846A-B543-99DB-CFDBC4332C62}"/>
              </a:ext>
            </a:extLst>
          </p:cNvPr>
          <p:cNvSpPr txBox="1"/>
          <p:nvPr/>
        </p:nvSpPr>
        <p:spPr>
          <a:xfrm>
            <a:off x="228601" y="6453336"/>
            <a:ext cx="55675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100" dirty="0"/>
              <a:t>Canny, "A Computational Approach To Edge Detection," IEEE TPAMI, 1986</a:t>
            </a:r>
          </a:p>
        </p:txBody>
      </p:sp>
      <p:pic>
        <p:nvPicPr>
          <p:cNvPr id="16" name="Imagen 2">
            <a:extLst>
              <a:ext uri="{FF2B5EF4-FFF2-40B4-BE49-F238E27FC236}">
                <a16:creationId xmlns:a16="http://schemas.microsoft.com/office/drawing/2014/main" id="{E6A4FC82-A403-1945-90A7-1EC57D4FC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01" y="4444765"/>
            <a:ext cx="1792547" cy="1792547"/>
          </a:xfrm>
          <a:prstGeom prst="rect">
            <a:avLst/>
          </a:prstGeom>
        </p:spPr>
      </p:pic>
      <p:pic>
        <p:nvPicPr>
          <p:cNvPr id="18" name="Imagen 9">
            <a:extLst>
              <a:ext uri="{FF2B5EF4-FFF2-40B4-BE49-F238E27FC236}">
                <a16:creationId xmlns:a16="http://schemas.microsoft.com/office/drawing/2014/main" id="{B7445258-15E1-F44B-BFDB-EAA62A6A09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5048" y="4444765"/>
            <a:ext cx="1792547" cy="1788828"/>
          </a:xfrm>
          <a:prstGeom prst="rect">
            <a:avLst/>
          </a:prstGeom>
        </p:spPr>
      </p:pic>
      <p:pic>
        <p:nvPicPr>
          <p:cNvPr id="19" name="Imagen 10">
            <a:extLst>
              <a:ext uri="{FF2B5EF4-FFF2-40B4-BE49-F238E27FC236}">
                <a16:creationId xmlns:a16="http://schemas.microsoft.com/office/drawing/2014/main" id="{A8F56D78-1E69-5549-B4B7-10FF65E29C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7594" y="4444765"/>
            <a:ext cx="1792547" cy="1785093"/>
          </a:xfrm>
          <a:prstGeom prst="rect">
            <a:avLst/>
          </a:prstGeom>
        </p:spPr>
      </p:pic>
      <p:pic>
        <p:nvPicPr>
          <p:cNvPr id="20" name="Imagen 11">
            <a:extLst>
              <a:ext uri="{FF2B5EF4-FFF2-40B4-BE49-F238E27FC236}">
                <a16:creationId xmlns:a16="http://schemas.microsoft.com/office/drawing/2014/main" id="{06C0A936-8AFC-144F-A815-C0C9C71972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0141" y="4437312"/>
            <a:ext cx="1792547" cy="1792547"/>
          </a:xfrm>
          <a:prstGeom prst="rect">
            <a:avLst/>
          </a:prstGeom>
        </p:spPr>
      </p:pic>
      <p:pic>
        <p:nvPicPr>
          <p:cNvPr id="22" name="Imagen 12">
            <a:extLst>
              <a:ext uri="{FF2B5EF4-FFF2-40B4-BE49-F238E27FC236}">
                <a16:creationId xmlns:a16="http://schemas.microsoft.com/office/drawing/2014/main" id="{4935F206-A2F9-174D-9289-F0F5C799AF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2688" y="4437312"/>
            <a:ext cx="1788812" cy="1792547"/>
          </a:xfrm>
          <a:prstGeom prst="rect">
            <a:avLst/>
          </a:prstGeom>
        </p:spPr>
      </p:pic>
      <p:sp>
        <p:nvSpPr>
          <p:cNvPr id="23" name="Marcador de número de diapositiva 3">
            <a:extLst>
              <a:ext uri="{FF2B5EF4-FFF2-40B4-BE49-F238E27FC236}">
                <a16:creationId xmlns:a16="http://schemas.microsoft.com/office/drawing/2014/main" id="{C65036F5-EF8A-7A42-991E-12EAEE64F0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230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Convolutions are Stencils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04783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Stencil Computation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3767336" cy="5472608"/>
          </a:xfrm>
        </p:spPr>
        <p:txBody>
          <a:bodyPr/>
          <a:lstStyle/>
          <a:p>
            <a:r>
              <a:rPr lang="en-US" dirty="0">
                <a:solidFill>
                  <a:srgbClr val="7030A0"/>
                </a:solidFill>
              </a:rPr>
              <a:t>Stencils </a:t>
            </a:r>
            <a:r>
              <a:rPr lang="en-US" dirty="0"/>
              <a:t>are a class of algorithms where each output element is calculated from a set of neighboring input elements in a </a:t>
            </a:r>
            <a:r>
              <a:rPr lang="en-US" dirty="0">
                <a:solidFill>
                  <a:srgbClr val="0070C0"/>
                </a:solidFill>
              </a:rPr>
              <a:t>structured grid</a:t>
            </a:r>
          </a:p>
          <a:p>
            <a:pPr lvl="1"/>
            <a:r>
              <a:rPr lang="en-US" dirty="0"/>
              <a:t>Widely-used in high performance computing to solve partial differential equations (PDEs)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A46D82-73E8-4CB3-8B05-AA66F8C47AE4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54C4C6-184D-8640-8966-4566A3CB92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072" y="1268760"/>
            <a:ext cx="45974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6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Stencil Computation and Applications</a:t>
            </a:r>
          </a:p>
        </p:txBody>
      </p:sp>
      <p:pic>
        <p:nvPicPr>
          <p:cNvPr id="1026" name="Picture 2" descr="Afbeeldingsresultaat voor fluid dynamic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" r="6724"/>
          <a:stretch/>
        </p:blipFill>
        <p:spPr bwMode="auto">
          <a:xfrm>
            <a:off x="1043608" y="4208822"/>
            <a:ext cx="2083737" cy="195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526" y="4204406"/>
            <a:ext cx="2083737" cy="195648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03D2CD4-FF58-47C3-A73E-43EAB5FAC8C3}"/>
              </a:ext>
            </a:extLst>
          </p:cNvPr>
          <p:cNvSpPr txBox="1"/>
          <p:nvPr/>
        </p:nvSpPr>
        <p:spPr>
          <a:xfrm>
            <a:off x="228600" y="6377553"/>
            <a:ext cx="8298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http://www.flometrics.com/fluid-dynamics/computational-fluid-dynamics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Naoe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et al., "Secure Key Generation for Static Visual Watermarking by Machine Learning in Intelligent Systems and Services," IJSSOE, 2010</a:t>
            </a:r>
          </a:p>
        </p:txBody>
      </p:sp>
      <p:pic>
        <p:nvPicPr>
          <p:cNvPr id="5" name="Picture 2" descr="Satellite view: Earth from space">
            <a:extLst>
              <a:ext uri="{FF2B5EF4-FFF2-40B4-BE49-F238E27FC236}">
                <a16:creationId xmlns:a16="http://schemas.microsoft.com/office/drawing/2014/main" id="{9388CC3A-089C-4FED-B925-DCAF5DFAA0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85"/>
          <a:stretch/>
        </p:blipFill>
        <p:spPr bwMode="auto">
          <a:xfrm>
            <a:off x="5869141" y="4204406"/>
            <a:ext cx="2083737" cy="195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CACD9A1-8159-418A-9A15-A51ECDF5F51A}"/>
              </a:ext>
            </a:extLst>
          </p:cNvPr>
          <p:cNvSpPr txBox="1"/>
          <p:nvPr/>
        </p:nvSpPr>
        <p:spPr>
          <a:xfrm>
            <a:off x="5724128" y="3356992"/>
            <a:ext cx="220670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+mn-ea"/>
                <a:cs typeface="+mn-cs"/>
              </a:rPr>
              <a:t>7-point Jacobi in 3D plane</a:t>
            </a:r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275880F8-1380-46CD-8DE1-04BE08A2FA84}"/>
              </a:ext>
            </a:extLst>
          </p:cNvPr>
          <p:cNvSpPr/>
          <p:nvPr/>
        </p:nvSpPr>
        <p:spPr>
          <a:xfrm>
            <a:off x="6730112" y="1848757"/>
            <a:ext cx="594888" cy="594000"/>
          </a:xfrm>
          <a:prstGeom prst="cube">
            <a:avLst/>
          </a:prstGeom>
          <a:solidFill>
            <a:srgbClr val="F8CBA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Cube 12">
            <a:extLst>
              <a:ext uri="{FF2B5EF4-FFF2-40B4-BE49-F238E27FC236}">
                <a16:creationId xmlns:a16="http://schemas.microsoft.com/office/drawing/2014/main" id="{982D29F8-A650-488F-9086-47A97CB1CD4D}"/>
              </a:ext>
            </a:extLst>
          </p:cNvPr>
          <p:cNvSpPr/>
          <p:nvPr/>
        </p:nvSpPr>
        <p:spPr>
          <a:xfrm>
            <a:off x="6456290" y="2049244"/>
            <a:ext cx="594888" cy="594000"/>
          </a:xfrm>
          <a:prstGeom prst="cube">
            <a:avLst/>
          </a:prstGeom>
          <a:solidFill>
            <a:srgbClr val="B2182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4" name="Cube 13">
            <a:extLst>
              <a:ext uri="{FF2B5EF4-FFF2-40B4-BE49-F238E27FC236}">
                <a16:creationId xmlns:a16="http://schemas.microsoft.com/office/drawing/2014/main" id="{3A342167-DE39-434B-A120-FFCC8DD910DE}"/>
              </a:ext>
            </a:extLst>
          </p:cNvPr>
          <p:cNvSpPr/>
          <p:nvPr/>
        </p:nvSpPr>
        <p:spPr>
          <a:xfrm>
            <a:off x="7146766" y="2049244"/>
            <a:ext cx="594888" cy="594000"/>
          </a:xfrm>
          <a:prstGeom prst="cube">
            <a:avLst/>
          </a:prstGeom>
          <a:solidFill>
            <a:srgbClr val="F8CBA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Cube 14">
            <a:extLst>
              <a:ext uri="{FF2B5EF4-FFF2-40B4-BE49-F238E27FC236}">
                <a16:creationId xmlns:a16="http://schemas.microsoft.com/office/drawing/2014/main" id="{0BAAA445-1743-46A9-A492-9BF7241CFC4B}"/>
              </a:ext>
            </a:extLst>
          </p:cNvPr>
          <p:cNvSpPr/>
          <p:nvPr/>
        </p:nvSpPr>
        <p:spPr>
          <a:xfrm>
            <a:off x="5765815" y="2049244"/>
            <a:ext cx="594888" cy="594000"/>
          </a:xfrm>
          <a:prstGeom prst="cube">
            <a:avLst/>
          </a:prstGeom>
          <a:solidFill>
            <a:srgbClr val="F8CBA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16" name="Curved Connector 23">
            <a:extLst>
              <a:ext uri="{FF2B5EF4-FFF2-40B4-BE49-F238E27FC236}">
                <a16:creationId xmlns:a16="http://schemas.microsoft.com/office/drawing/2014/main" id="{AC8E5774-EC68-4C08-A44E-C12868D7430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380672" y="1752244"/>
            <a:ext cx="9525" cy="594000"/>
          </a:xfrm>
          <a:prstGeom prst="curvedConnector3">
            <a:avLst>
              <a:gd name="adj1" fmla="val 3772606"/>
            </a:avLst>
          </a:prstGeom>
          <a:ln w="285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34">
            <a:extLst>
              <a:ext uri="{FF2B5EF4-FFF2-40B4-BE49-F238E27FC236}">
                <a16:creationId xmlns:a16="http://schemas.microsoft.com/office/drawing/2014/main" id="{6EA2BD47-E474-447A-BAD7-86504A46DA41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7180284" y="1752245"/>
            <a:ext cx="9525" cy="594000"/>
          </a:xfrm>
          <a:prstGeom prst="curvedConnector3">
            <a:avLst>
              <a:gd name="adj1" fmla="val 3772606"/>
            </a:avLst>
          </a:prstGeom>
          <a:ln w="28575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55F8E26-DBA2-4467-934E-947BCB738A13}"/>
              </a:ext>
            </a:extLst>
          </p:cNvPr>
          <p:cNvSpPr txBox="1"/>
          <p:nvPr/>
        </p:nvSpPr>
        <p:spPr>
          <a:xfrm>
            <a:off x="6104254" y="1406700"/>
            <a:ext cx="5941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-,+,*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6DEF808-14A3-40FA-9344-EC2882E043A8}"/>
              </a:ext>
            </a:extLst>
          </p:cNvPr>
          <p:cNvSpPr txBox="1"/>
          <p:nvPr/>
        </p:nvSpPr>
        <p:spPr>
          <a:xfrm>
            <a:off x="6906941" y="1406700"/>
            <a:ext cx="59415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-,+,*</a:t>
            </a:r>
          </a:p>
        </p:txBody>
      </p:sp>
      <p:sp>
        <p:nvSpPr>
          <p:cNvPr id="20" name="Cube 19">
            <a:extLst>
              <a:ext uri="{FF2B5EF4-FFF2-40B4-BE49-F238E27FC236}">
                <a16:creationId xmlns:a16="http://schemas.microsoft.com/office/drawing/2014/main" id="{F8FE4C4F-E05C-4021-A275-F7B424D5F25A}"/>
              </a:ext>
            </a:extLst>
          </p:cNvPr>
          <p:cNvSpPr/>
          <p:nvPr/>
        </p:nvSpPr>
        <p:spPr>
          <a:xfrm>
            <a:off x="6456290" y="1377203"/>
            <a:ext cx="594888" cy="594000"/>
          </a:xfrm>
          <a:prstGeom prst="cube">
            <a:avLst/>
          </a:prstGeom>
          <a:solidFill>
            <a:srgbClr val="F8CBA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1" name="Cube 20">
            <a:extLst>
              <a:ext uri="{FF2B5EF4-FFF2-40B4-BE49-F238E27FC236}">
                <a16:creationId xmlns:a16="http://schemas.microsoft.com/office/drawing/2014/main" id="{6299474D-D6B9-41B7-8488-A707EBEC76A4}"/>
              </a:ext>
            </a:extLst>
          </p:cNvPr>
          <p:cNvSpPr/>
          <p:nvPr/>
        </p:nvSpPr>
        <p:spPr>
          <a:xfrm>
            <a:off x="6456290" y="2709730"/>
            <a:ext cx="594888" cy="594000"/>
          </a:xfrm>
          <a:prstGeom prst="cube">
            <a:avLst/>
          </a:prstGeom>
          <a:solidFill>
            <a:srgbClr val="F8CBA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2" name="Cube 21">
            <a:extLst>
              <a:ext uri="{FF2B5EF4-FFF2-40B4-BE49-F238E27FC236}">
                <a16:creationId xmlns:a16="http://schemas.microsoft.com/office/drawing/2014/main" id="{069408C4-C1AE-47C3-851F-7CDA5ECDECBF}"/>
              </a:ext>
            </a:extLst>
          </p:cNvPr>
          <p:cNvSpPr/>
          <p:nvPr/>
        </p:nvSpPr>
        <p:spPr>
          <a:xfrm>
            <a:off x="6206640" y="2296463"/>
            <a:ext cx="594888" cy="594000"/>
          </a:xfrm>
          <a:prstGeom prst="cube">
            <a:avLst/>
          </a:prstGeom>
          <a:solidFill>
            <a:srgbClr val="F8CBAD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85713E9-E777-4E2B-85BE-ECFDDD09BF45}"/>
              </a:ext>
            </a:extLst>
          </p:cNvPr>
          <p:cNvCxnSpPr>
            <a:cxnSpLocks/>
          </p:cNvCxnSpPr>
          <p:nvPr/>
        </p:nvCxnSpPr>
        <p:spPr>
          <a:xfrm>
            <a:off x="5400236" y="1599939"/>
            <a:ext cx="0" cy="43013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4553BA6-0240-4AD5-A04B-9FA29C0EA46E}"/>
              </a:ext>
            </a:extLst>
          </p:cNvPr>
          <p:cNvCxnSpPr>
            <a:cxnSpLocks/>
          </p:cNvCxnSpPr>
          <p:nvPr/>
        </p:nvCxnSpPr>
        <p:spPr>
          <a:xfrm>
            <a:off x="5400236" y="1599939"/>
            <a:ext cx="4663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D3F3FDDD-6BE0-477B-AB15-ECDF24282A5F}"/>
              </a:ext>
            </a:extLst>
          </p:cNvPr>
          <p:cNvCxnSpPr>
            <a:cxnSpLocks/>
          </p:cNvCxnSpPr>
          <p:nvPr/>
        </p:nvCxnSpPr>
        <p:spPr>
          <a:xfrm flipV="1">
            <a:off x="5400236" y="1353270"/>
            <a:ext cx="365579" cy="24666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A281D3A-66D6-4CB5-8AA8-BB26209FF1FB}"/>
              </a:ext>
            </a:extLst>
          </p:cNvPr>
          <p:cNvSpPr txBox="1"/>
          <p:nvPr/>
        </p:nvSpPr>
        <p:spPr>
          <a:xfrm>
            <a:off x="5677664" y="1342531"/>
            <a:ext cx="2250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x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C5397D5-D2C6-4130-9E0F-732EBF93C36B}"/>
              </a:ext>
            </a:extLst>
          </p:cNvPr>
          <p:cNvSpPr txBox="1"/>
          <p:nvPr/>
        </p:nvSpPr>
        <p:spPr>
          <a:xfrm>
            <a:off x="5364088" y="1713938"/>
            <a:ext cx="2250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y</a:t>
            </a:r>
          </a:p>
        </p:txBody>
      </p:sp>
      <p:sp>
        <p:nvSpPr>
          <p:cNvPr id="31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535118" y="654039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5F978-99DD-4B09-979A-AB31C135CAD9}" type="slidenum"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32" name="Content Placeholder 31">
            <a:extLst>
              <a:ext uri="{FF2B5EF4-FFF2-40B4-BE49-F238E27FC236}">
                <a16:creationId xmlns:a16="http://schemas.microsoft.com/office/drawing/2014/main" id="{E1CE3EA8-FBBA-1F4B-8DB7-317B2ABC3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5039646" cy="5472608"/>
          </a:xfrm>
        </p:spPr>
        <p:txBody>
          <a:bodyPr/>
          <a:lstStyle/>
          <a:p>
            <a:r>
              <a:rPr lang="en-US" dirty="0"/>
              <a:t>Stencil computations update values in a grid using a </a:t>
            </a:r>
            <a:r>
              <a:rPr lang="en-US" dirty="0">
                <a:solidFill>
                  <a:srgbClr val="0070C0"/>
                </a:solidFill>
              </a:rPr>
              <a:t>fixed pattern </a:t>
            </a:r>
            <a:r>
              <a:rPr lang="en-US" dirty="0"/>
              <a:t>of grid points</a:t>
            </a:r>
          </a:p>
          <a:p>
            <a:r>
              <a:rPr lang="en-US" dirty="0"/>
              <a:t>Stencils are used in </a:t>
            </a:r>
            <a:r>
              <a:rPr lang="en-US" dirty="0">
                <a:solidFill>
                  <a:srgbClr val="7030A0"/>
                </a:solidFill>
              </a:rPr>
              <a:t>~30% of high-performance computing applications</a:t>
            </a:r>
            <a:endParaRPr lang="en-CH" dirty="0">
              <a:solidFill>
                <a:srgbClr val="7030A0"/>
              </a:solidFill>
            </a:endParaRPr>
          </a:p>
        </p:txBody>
      </p:sp>
      <p:sp>
        <p:nvSpPr>
          <p:cNvPr id="34" name="Slide Number Placeholder 4">
            <a:extLst>
              <a:ext uri="{FF2B5EF4-FFF2-40B4-BE49-F238E27FC236}">
                <a16:creationId xmlns:a16="http://schemas.microsoft.com/office/drawing/2014/main" id="{F35A8487-A2BE-1E48-AE5E-E5B8F202D7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A46D82-73E8-4CB3-8B05-AA66F8C47AE4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26201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BM IT Infrastructure Blo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8" t="15263" r="6149" b="7374"/>
          <a:stretch/>
        </p:blipFill>
        <p:spPr bwMode="auto">
          <a:xfrm>
            <a:off x="487230" y="1828162"/>
            <a:ext cx="3543649" cy="1625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www.alpha-data.com/dcp/otherimages/adm-pcie-9h7_001_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586" y="1374431"/>
            <a:ext cx="3398581" cy="2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7FBBFD2-7BD5-4A8E-8909-1EF5F8C5F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Heterogeneous System: CPU+FPGA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6A7CE0-CA50-4E29-ACDC-6F6FF42444B3}"/>
              </a:ext>
            </a:extLst>
          </p:cNvPr>
          <p:cNvSpPr/>
          <p:nvPr/>
        </p:nvSpPr>
        <p:spPr>
          <a:xfrm>
            <a:off x="1120532" y="3367434"/>
            <a:ext cx="31376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64478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t>POWER9 AC922</a:t>
            </a:r>
            <a:endParaRPr kumimoji="0" lang="en-US" sz="1350" b="1" i="0" u="none" strike="noStrike" kern="1200" cap="none" spc="0" normalizeH="0" baseline="0" noProof="0" dirty="0">
              <a:ln>
                <a:noFill/>
              </a:ln>
              <a:solidFill>
                <a:srgbClr val="264478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137E71F-D561-4D9D-B83A-232248175A0E}"/>
              </a:ext>
            </a:extLst>
          </p:cNvPr>
          <p:cNvSpPr/>
          <p:nvPr/>
        </p:nvSpPr>
        <p:spPr>
          <a:xfrm>
            <a:off x="4876800" y="3382332"/>
            <a:ext cx="38125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64478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t>HBM-based AD9H7 board 	</a:t>
            </a:r>
            <a:endParaRPr kumimoji="0" lang="en-US" sz="1350" b="1" i="0" u="none" strike="noStrike" kern="1200" cap="none" spc="0" normalizeH="0" baseline="0" noProof="0" dirty="0">
              <a:ln>
                <a:noFill/>
              </a:ln>
              <a:solidFill>
                <a:srgbClr val="264478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Arrow: Left-Right 5">
            <a:extLst>
              <a:ext uri="{FF2B5EF4-FFF2-40B4-BE49-F238E27FC236}">
                <a16:creationId xmlns:a16="http://schemas.microsoft.com/office/drawing/2014/main" id="{C596C06C-D46D-4357-87C7-5C65279A2AAB}"/>
              </a:ext>
            </a:extLst>
          </p:cNvPr>
          <p:cNvSpPr/>
          <p:nvPr/>
        </p:nvSpPr>
        <p:spPr>
          <a:xfrm>
            <a:off x="3907974" y="2336736"/>
            <a:ext cx="1357342" cy="502848"/>
          </a:xfrm>
          <a:prstGeom prst="leftRightArrow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CAPI2</a:t>
            </a:r>
            <a:endParaRPr kumimoji="0" lang="en-US" sz="15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78912" y="3081832"/>
            <a:ext cx="156004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t>Source: </a:t>
            </a:r>
            <a:r>
              <a:rPr kumimoji="0" lang="en-US" sz="13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t>AlphaData</a:t>
            </a:r>
            <a:endParaRPr kumimoji="0" lang="en-US" sz="13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36704" y="3194356"/>
            <a:ext cx="111440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t>Source: IBM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AA5A6EF-811F-4E45-957F-E7E906751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533" y="4479729"/>
            <a:ext cx="5265933" cy="9598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50" dirty="0"/>
              <a:t>We evaluate two POWER9+FPGA systems:</a:t>
            </a:r>
          </a:p>
          <a:p>
            <a:pPr marL="342900" lvl="1" indent="0">
              <a:lnSpc>
                <a:spcPct val="100000"/>
              </a:lnSpc>
              <a:buNone/>
            </a:pPr>
            <a:r>
              <a:rPr lang="en-US" sz="1800" b="1" dirty="0"/>
              <a:t>1. HBM-based board AD9H7		</a:t>
            </a:r>
          </a:p>
          <a:p>
            <a:pPr marL="342900" lvl="1" indent="0">
              <a:buNone/>
            </a:pPr>
            <a:r>
              <a:rPr lang="en-US" sz="1500" dirty="0"/>
              <a:t>Xilinx </a:t>
            </a:r>
            <a:r>
              <a:rPr lang="en-US" sz="1500" dirty="0" err="1"/>
              <a:t>Virtex</a:t>
            </a:r>
            <a:r>
              <a:rPr lang="en-US" sz="1500" dirty="0"/>
              <a:t> </a:t>
            </a:r>
            <a:r>
              <a:rPr lang="en-US" sz="1500" dirty="0" err="1"/>
              <a:t>Ultrascale</a:t>
            </a:r>
            <a:r>
              <a:rPr lang="en-US" sz="1500" dirty="0"/>
              <a:t>+™ XCVU37P-2		</a:t>
            </a:r>
          </a:p>
        </p:txBody>
      </p:sp>
      <p:sp>
        <p:nvSpPr>
          <p:cNvPr id="14" name="TextBox 13">
            <a:hlinkClick r:id="rId5"/>
            <a:extLst>
              <a:ext uri="{FF2B5EF4-FFF2-40B4-BE49-F238E27FC236}">
                <a16:creationId xmlns:a16="http://schemas.microsoft.com/office/drawing/2014/main" id="{87394BFE-1E41-BC42-AA4D-7BF1F6CB6B69}"/>
              </a:ext>
            </a:extLst>
          </p:cNvPr>
          <p:cNvSpPr txBox="1"/>
          <p:nvPr/>
        </p:nvSpPr>
        <p:spPr>
          <a:xfrm>
            <a:off x="1199923" y="6538972"/>
            <a:ext cx="67441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Singh et al., NERO: A Near High-Bandwidth Memory Stencil Accelerator for Weather Prediction Modeling, FPL 2020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E88A652E-F8D0-6847-91B3-509410C33D10}"/>
              </a:ext>
            </a:extLst>
          </p:cNvPr>
          <p:cNvSpPr txBox="1">
            <a:spLocks/>
          </p:cNvSpPr>
          <p:nvPr/>
        </p:nvSpPr>
        <p:spPr>
          <a:xfrm>
            <a:off x="6934200" y="640080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1FADD71-2B25-8E4F-81E3-1BCFD0E239EB}"/>
              </a:ext>
            </a:extLst>
          </p:cNvPr>
          <p:cNvSpPr txBox="1">
            <a:spLocks/>
          </p:cNvSpPr>
          <p:nvPr/>
        </p:nvSpPr>
        <p:spPr>
          <a:xfrm>
            <a:off x="4615477" y="4739177"/>
            <a:ext cx="4065455" cy="1279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1" indent="0" algn="l" defTabSz="685800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DDR4-based board AD9V3</a:t>
            </a:r>
          </a:p>
          <a:p>
            <a:pPr marL="457200" marR="0" lvl="1" indent="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Xilinx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Virtex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Ultrascale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+™ XCVU3P-2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4121C53-B7D8-5544-AE7D-C1003E8F952B}"/>
              </a:ext>
            </a:extLst>
          </p:cNvPr>
          <p:cNvSpPr/>
          <p:nvPr/>
        </p:nvSpPr>
        <p:spPr>
          <a:xfrm>
            <a:off x="838200" y="4800600"/>
            <a:ext cx="3420025" cy="5595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8C5FCFC-BDAA-CF48-8C8B-754489C02BCC}"/>
              </a:ext>
            </a:extLst>
          </p:cNvPr>
          <p:cNvSpPr/>
          <p:nvPr/>
        </p:nvSpPr>
        <p:spPr>
          <a:xfrm>
            <a:off x="4902142" y="3403596"/>
            <a:ext cx="3636812" cy="42550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51981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7E51-C0E9-4089-83D1-55DE1A07B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NERO Application Framework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F09904C-8FDF-40AF-9F0E-102D4E2F5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63" y="1718568"/>
            <a:ext cx="3697204" cy="4008812"/>
          </a:xfrm>
        </p:spPr>
        <p:txBody>
          <a:bodyPr>
            <a:normAutofit/>
          </a:bodyPr>
          <a:lstStyle/>
          <a:p>
            <a:pPr>
              <a:lnSpc>
                <a:spcPts val="2700"/>
              </a:lnSpc>
              <a:spcBef>
                <a:spcPts val="2250"/>
              </a:spcBef>
              <a:buClr>
                <a:schemeClr val="tx1"/>
              </a:buClr>
            </a:pPr>
            <a:r>
              <a:rPr lang="en-US" dirty="0"/>
              <a:t>NERO communicates to Host over </a:t>
            </a:r>
            <a:r>
              <a:rPr lang="en-US" b="1" dirty="0"/>
              <a:t>CAPI2</a:t>
            </a:r>
            <a:r>
              <a:rPr lang="en-US" dirty="0"/>
              <a:t> (Coherent Accelerator Processor Interface)</a:t>
            </a:r>
          </a:p>
          <a:p>
            <a:pPr>
              <a:lnSpc>
                <a:spcPts val="2700"/>
              </a:lnSpc>
              <a:spcBef>
                <a:spcPts val="2250"/>
              </a:spcBef>
              <a:buClr>
                <a:schemeClr val="tx1"/>
              </a:buClr>
            </a:pPr>
            <a:r>
              <a:rPr lang="en-US" b="1" dirty="0"/>
              <a:t>COSMO API </a:t>
            </a:r>
            <a:r>
              <a:rPr lang="en-US" dirty="0"/>
              <a:t>handles offloading jobs to NERO</a:t>
            </a:r>
          </a:p>
          <a:p>
            <a:pPr>
              <a:lnSpc>
                <a:spcPts val="2700"/>
              </a:lnSpc>
              <a:spcBef>
                <a:spcPts val="2250"/>
              </a:spcBef>
              <a:buClr>
                <a:schemeClr val="tx1"/>
              </a:buClr>
            </a:pPr>
            <a:r>
              <a:rPr lang="en-US" b="1" dirty="0"/>
              <a:t>SNAP</a:t>
            </a:r>
            <a:r>
              <a:rPr lang="en-US" dirty="0">
                <a:solidFill>
                  <a:srgbClr val="4D7731"/>
                </a:solidFill>
              </a:rPr>
              <a:t> </a:t>
            </a:r>
            <a:r>
              <a:rPr lang="en-US" dirty="0"/>
              <a:t>(Storage, Network, and Analytics Programming) allows for seamless integration of the COSMO API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FDA21D-D211-4A48-A88A-F586BC90CEBC}"/>
              </a:ext>
            </a:extLst>
          </p:cNvPr>
          <p:cNvSpPr/>
          <p:nvPr/>
        </p:nvSpPr>
        <p:spPr>
          <a:xfrm>
            <a:off x="3189344" y="5679673"/>
            <a:ext cx="2848793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panose="020B0600070205080204" pitchFamily="34" charset="-128"/>
                <a:cs typeface="+mn-cs"/>
                <a:hlinkClick r:id="rId3"/>
              </a:rPr>
              <a:t>https://github.com/open-power/snap</a:t>
            </a:r>
            <a:endParaRPr kumimoji="0" lang="en-US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228" y="1070610"/>
            <a:ext cx="6158990" cy="5143500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7CCAF372-43E2-2943-A81A-8B8E155BDCA8}"/>
              </a:ext>
            </a:extLst>
          </p:cNvPr>
          <p:cNvSpPr txBox="1">
            <a:spLocks/>
          </p:cNvSpPr>
          <p:nvPr/>
        </p:nvSpPr>
        <p:spPr>
          <a:xfrm>
            <a:off x="6934200" y="6400800"/>
            <a:ext cx="21336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" name="TextBox 8">
            <a:hlinkClick r:id="rId5"/>
            <a:extLst>
              <a:ext uri="{FF2B5EF4-FFF2-40B4-BE49-F238E27FC236}">
                <a16:creationId xmlns:a16="http://schemas.microsoft.com/office/drawing/2014/main" id="{4672F9C9-33A3-0B42-B1C8-0EDC85524FDB}"/>
              </a:ext>
            </a:extLst>
          </p:cNvPr>
          <p:cNvSpPr txBox="1"/>
          <p:nvPr/>
        </p:nvSpPr>
        <p:spPr>
          <a:xfrm>
            <a:off x="1199923" y="6538972"/>
            <a:ext cx="67441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Singh et al., NERO: A Near High-Bandwidth Memory Stencil Accelerator for Weather Prediction Modeling, FPL 2020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24941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50817-03A2-C34C-B4FF-641735F42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Accelerating Climate Modeling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97D5AB-D164-6C40-81B7-4D0DC0DCDB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47974"/>
            <a:ext cx="8610600" cy="5195664"/>
          </a:xfrm>
        </p:spPr>
        <p:txBody>
          <a:bodyPr/>
          <a:lstStyle/>
          <a:p>
            <a:r>
              <a:rPr lang="en-US" sz="1800" dirty="0"/>
              <a:t>Gagandeep Singh, </a:t>
            </a:r>
            <a:r>
              <a:rPr lang="en-US" sz="1800" dirty="0" err="1"/>
              <a:t>Dionysios</a:t>
            </a:r>
            <a:r>
              <a:rPr lang="en-US" sz="1800" dirty="0"/>
              <a:t> Diamantopoulos, Christoph </a:t>
            </a:r>
            <a:r>
              <a:rPr lang="en-US" sz="1800" dirty="0" err="1"/>
              <a:t>Hagleitner</a:t>
            </a:r>
            <a:r>
              <a:rPr lang="en-US" sz="1800" dirty="0"/>
              <a:t>, Juan Gómez-Luna, Sander </a:t>
            </a:r>
            <a:r>
              <a:rPr lang="en-US" sz="1800" dirty="0" err="1"/>
              <a:t>Stuijk</a:t>
            </a:r>
            <a:r>
              <a:rPr lang="en-US" sz="1800" dirty="0"/>
              <a:t>, Onur Mutlu, and Henk </a:t>
            </a:r>
            <a:r>
              <a:rPr lang="en-US" sz="1800" dirty="0" err="1"/>
              <a:t>Corporaal</a:t>
            </a:r>
            <a:r>
              <a:rPr lang="en-US" sz="1800" dirty="0"/>
              <a:t>,</a:t>
            </a:r>
            <a:br>
              <a:rPr lang="en-US" sz="1800" dirty="0"/>
            </a:br>
            <a:r>
              <a:rPr lang="en-US" sz="1800" b="1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"NERO: A Near High-Bandwidth Memory Stencil Accelerator for Weather Prediction Modeling"</a:t>
            </a:r>
            <a:br>
              <a:rPr lang="en-US" sz="1800" dirty="0"/>
            </a:b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30th International Conference on Field-Programmable Logic and Applications</a:t>
            </a:r>
            <a:r>
              <a:rPr lang="en-US" sz="1800" i="1" dirty="0"/>
              <a:t> (</a:t>
            </a:r>
            <a:r>
              <a:rPr lang="en-US" sz="1800" b="1" i="1" dirty="0"/>
              <a:t>FPL</a:t>
            </a:r>
            <a:r>
              <a:rPr lang="en-US" sz="1800" i="1" dirty="0"/>
              <a:t>)</a:t>
            </a:r>
            <a:r>
              <a:rPr lang="en-US" sz="1800" dirty="0"/>
              <a:t>, Gothenburg, Sweden, September 2020.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4"/>
              </a:rPr>
              <a:t>Slides (pptx)</a:t>
            </a:r>
            <a:r>
              <a:rPr lang="en-US" sz="1800" dirty="0"/>
              <a:t> </a:t>
            </a:r>
            <a:r>
              <a:rPr lang="en-US" sz="1800" dirty="0">
                <a:hlinkClick r:id="rId5"/>
              </a:rPr>
              <a:t>(pdf)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6"/>
              </a:rPr>
              <a:t>Lightning Talk Slides (pptx)</a:t>
            </a:r>
            <a:r>
              <a:rPr lang="en-US" sz="1800" dirty="0"/>
              <a:t> </a:t>
            </a:r>
            <a:r>
              <a:rPr lang="en-US" sz="1800" dirty="0">
                <a:hlinkClick r:id="rId7"/>
              </a:rPr>
              <a:t>(pdf)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8"/>
              </a:rPr>
              <a:t>Talk Video</a:t>
            </a:r>
            <a:r>
              <a:rPr lang="en-US" sz="1800" dirty="0"/>
              <a:t> (23 minutes)]</a:t>
            </a:r>
            <a:br>
              <a:rPr lang="en-US" sz="1800" dirty="0"/>
            </a:br>
            <a:r>
              <a:rPr lang="en-US" sz="1800" b="1" i="1" dirty="0">
                <a:solidFill>
                  <a:srgbClr val="FF0000"/>
                </a:solidFill>
              </a:rPr>
              <a:t>Nominated for the Stamatis </a:t>
            </a:r>
            <a:r>
              <a:rPr lang="en-US" sz="1800" b="1" i="1" dirty="0" err="1">
                <a:solidFill>
                  <a:srgbClr val="FF0000"/>
                </a:solidFill>
              </a:rPr>
              <a:t>Vassiliadis</a:t>
            </a:r>
            <a:r>
              <a:rPr lang="en-US" sz="1800" b="1" i="1" dirty="0">
                <a:solidFill>
                  <a:srgbClr val="FF0000"/>
                </a:solidFill>
              </a:rPr>
              <a:t> Memorial Award.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646032-3F84-E645-B1B4-D58327053A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DC074A-85EF-0B47-B149-14C939DA56F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7036" y="4503738"/>
            <a:ext cx="8686800" cy="173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39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Divergence-Free Mapping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568952" cy="5472534"/>
          </a:xfrm>
        </p:spPr>
        <p:txBody>
          <a:bodyPr>
            <a:normAutofit/>
          </a:bodyPr>
          <a:lstStyle/>
          <a:p>
            <a:r>
              <a:rPr lang="en-US" dirty="0"/>
              <a:t>All active threads belong to the same warp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100067" y="1799210"/>
            <a:ext cx="653445" cy="4356302"/>
          </a:xfrm>
          <a:prstGeom prst="rect">
            <a:avLst/>
          </a:prstGeom>
          <a:solidFill>
            <a:srgbClr val="FFD147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753513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406958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486286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2139731" y="1799210"/>
            <a:ext cx="653445" cy="4356302"/>
          </a:xfrm>
          <a:prstGeom prst="rect">
            <a:avLst/>
          </a:prstGeom>
          <a:solidFill>
            <a:srgbClr val="FFD147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2793176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3446622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832840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760235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0</a:t>
            </a: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832840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486286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2139731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2793176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3446622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4100067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5406958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4753513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7367294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6713849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17</a:t>
            </a: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6060403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8020739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19</a:t>
            </a:r>
          </a:p>
        </p:txBody>
      </p:sp>
      <p:sp>
        <p:nvSpPr>
          <p:cNvPr id="31" name="Rectangle 28"/>
          <p:cNvSpPr>
            <a:spLocks noChangeArrowheads="1"/>
          </p:cNvSpPr>
          <p:nvPr/>
        </p:nvSpPr>
        <p:spPr bwMode="auto">
          <a:xfrm>
            <a:off x="832840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0+16</a:t>
            </a:r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1486286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3" name="Rectangle 30"/>
          <p:cNvSpPr>
            <a:spLocks noChangeArrowheads="1"/>
          </p:cNvSpPr>
          <p:nvPr/>
        </p:nvSpPr>
        <p:spPr bwMode="auto">
          <a:xfrm>
            <a:off x="2139731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4" name="Rectangle 31"/>
          <p:cNvSpPr>
            <a:spLocks noChangeArrowheads="1"/>
          </p:cNvSpPr>
          <p:nvPr/>
        </p:nvSpPr>
        <p:spPr bwMode="auto">
          <a:xfrm>
            <a:off x="2793176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5" name="Rectangle 32"/>
          <p:cNvSpPr>
            <a:spLocks noChangeArrowheads="1"/>
          </p:cNvSpPr>
          <p:nvPr/>
        </p:nvSpPr>
        <p:spPr bwMode="auto">
          <a:xfrm>
            <a:off x="3446622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6" name="Rectangle 33"/>
          <p:cNvSpPr>
            <a:spLocks noChangeArrowheads="1"/>
          </p:cNvSpPr>
          <p:nvPr/>
        </p:nvSpPr>
        <p:spPr bwMode="auto">
          <a:xfrm>
            <a:off x="4100067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7" name="Rectangle 34"/>
          <p:cNvSpPr>
            <a:spLocks noChangeArrowheads="1"/>
          </p:cNvSpPr>
          <p:nvPr/>
        </p:nvSpPr>
        <p:spPr bwMode="auto">
          <a:xfrm>
            <a:off x="5406958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15+31</a:t>
            </a:r>
          </a:p>
        </p:txBody>
      </p:sp>
      <p:sp>
        <p:nvSpPr>
          <p:cNvPr id="38" name="Rectangle 35"/>
          <p:cNvSpPr>
            <a:spLocks noChangeArrowheads="1"/>
          </p:cNvSpPr>
          <p:nvPr/>
        </p:nvSpPr>
        <p:spPr bwMode="auto">
          <a:xfrm>
            <a:off x="4753513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9" name="Rectangle 36"/>
          <p:cNvSpPr>
            <a:spLocks noChangeArrowheads="1"/>
          </p:cNvSpPr>
          <p:nvPr/>
        </p:nvSpPr>
        <p:spPr bwMode="auto">
          <a:xfrm>
            <a:off x="7367294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0" name="Rectangle 37"/>
          <p:cNvSpPr>
            <a:spLocks noChangeArrowheads="1"/>
          </p:cNvSpPr>
          <p:nvPr/>
        </p:nvSpPr>
        <p:spPr bwMode="auto">
          <a:xfrm>
            <a:off x="6713849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1" name="Rectangle 38"/>
          <p:cNvSpPr>
            <a:spLocks noChangeArrowheads="1"/>
          </p:cNvSpPr>
          <p:nvPr/>
        </p:nvSpPr>
        <p:spPr bwMode="auto">
          <a:xfrm>
            <a:off x="6060403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8020739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3" name="Rectangle 40"/>
          <p:cNvSpPr>
            <a:spLocks noChangeArrowheads="1"/>
          </p:cNvSpPr>
          <p:nvPr/>
        </p:nvSpPr>
        <p:spPr bwMode="auto">
          <a:xfrm>
            <a:off x="832840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1486286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5" name="Rectangle 42"/>
          <p:cNvSpPr>
            <a:spLocks noChangeArrowheads="1"/>
          </p:cNvSpPr>
          <p:nvPr/>
        </p:nvSpPr>
        <p:spPr bwMode="auto">
          <a:xfrm>
            <a:off x="2139731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6" name="Rectangle 43"/>
          <p:cNvSpPr>
            <a:spLocks noChangeArrowheads="1"/>
          </p:cNvSpPr>
          <p:nvPr/>
        </p:nvSpPr>
        <p:spPr bwMode="auto">
          <a:xfrm>
            <a:off x="2793176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7" name="Rectangle 44"/>
          <p:cNvSpPr>
            <a:spLocks noChangeArrowheads="1"/>
          </p:cNvSpPr>
          <p:nvPr/>
        </p:nvSpPr>
        <p:spPr bwMode="auto">
          <a:xfrm>
            <a:off x="3446622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8" name="Rectangle 45"/>
          <p:cNvSpPr>
            <a:spLocks noChangeArrowheads="1"/>
          </p:cNvSpPr>
          <p:nvPr/>
        </p:nvSpPr>
        <p:spPr bwMode="auto">
          <a:xfrm>
            <a:off x="4100067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9" name="Rectangle 46"/>
          <p:cNvSpPr>
            <a:spLocks noChangeArrowheads="1"/>
          </p:cNvSpPr>
          <p:nvPr/>
        </p:nvSpPr>
        <p:spPr bwMode="auto">
          <a:xfrm>
            <a:off x="5406958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4753513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7367294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6713849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3" name="Rectangle 50"/>
          <p:cNvSpPr>
            <a:spLocks noChangeArrowheads="1"/>
          </p:cNvSpPr>
          <p:nvPr/>
        </p:nvSpPr>
        <p:spPr bwMode="auto">
          <a:xfrm>
            <a:off x="6060403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4" name="Rectangle 51"/>
          <p:cNvSpPr>
            <a:spLocks noChangeArrowheads="1"/>
          </p:cNvSpPr>
          <p:nvPr/>
        </p:nvSpPr>
        <p:spPr bwMode="auto">
          <a:xfrm>
            <a:off x="8020739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832840" y="5429462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1486286" y="5429462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2139731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8" name="Rectangle 55"/>
          <p:cNvSpPr>
            <a:spLocks noChangeArrowheads="1"/>
          </p:cNvSpPr>
          <p:nvPr/>
        </p:nvSpPr>
        <p:spPr bwMode="auto">
          <a:xfrm>
            <a:off x="2793176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9" name="Rectangle 56"/>
          <p:cNvSpPr>
            <a:spLocks noChangeArrowheads="1"/>
          </p:cNvSpPr>
          <p:nvPr/>
        </p:nvSpPr>
        <p:spPr bwMode="auto">
          <a:xfrm>
            <a:off x="3446622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0" name="Rectangle 57"/>
          <p:cNvSpPr>
            <a:spLocks noChangeArrowheads="1"/>
          </p:cNvSpPr>
          <p:nvPr/>
        </p:nvSpPr>
        <p:spPr bwMode="auto">
          <a:xfrm>
            <a:off x="4100067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1" name="Rectangle 58"/>
          <p:cNvSpPr>
            <a:spLocks noChangeArrowheads="1"/>
          </p:cNvSpPr>
          <p:nvPr/>
        </p:nvSpPr>
        <p:spPr bwMode="auto">
          <a:xfrm>
            <a:off x="5406958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2" name="Rectangle 59"/>
          <p:cNvSpPr>
            <a:spLocks noChangeArrowheads="1"/>
          </p:cNvSpPr>
          <p:nvPr/>
        </p:nvSpPr>
        <p:spPr bwMode="auto">
          <a:xfrm>
            <a:off x="4753513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3" name="Rectangle 60"/>
          <p:cNvSpPr>
            <a:spLocks noChangeArrowheads="1"/>
          </p:cNvSpPr>
          <p:nvPr/>
        </p:nvSpPr>
        <p:spPr bwMode="auto">
          <a:xfrm>
            <a:off x="7367294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4" name="Rectangle 61"/>
          <p:cNvSpPr>
            <a:spLocks noChangeArrowheads="1"/>
          </p:cNvSpPr>
          <p:nvPr/>
        </p:nvSpPr>
        <p:spPr bwMode="auto">
          <a:xfrm>
            <a:off x="6713849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5" name="Rectangle 62"/>
          <p:cNvSpPr>
            <a:spLocks noChangeArrowheads="1"/>
          </p:cNvSpPr>
          <p:nvPr/>
        </p:nvSpPr>
        <p:spPr bwMode="auto">
          <a:xfrm>
            <a:off x="6060403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6" name="Rectangle 63"/>
          <p:cNvSpPr>
            <a:spLocks noChangeArrowheads="1"/>
          </p:cNvSpPr>
          <p:nvPr/>
        </p:nvSpPr>
        <p:spPr bwMode="auto">
          <a:xfrm>
            <a:off x="8020739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7" name="Line 64"/>
          <p:cNvSpPr>
            <a:spLocks noChangeShapeType="1"/>
          </p:cNvSpPr>
          <p:nvPr/>
        </p:nvSpPr>
        <p:spPr bwMode="auto">
          <a:xfrm>
            <a:off x="1123261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8" name="Line 65"/>
          <p:cNvSpPr>
            <a:spLocks noChangeShapeType="1"/>
          </p:cNvSpPr>
          <p:nvPr/>
        </p:nvSpPr>
        <p:spPr bwMode="auto">
          <a:xfrm flipH="1">
            <a:off x="1268471" y="2670470"/>
            <a:ext cx="493714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9" name="Line 66"/>
          <p:cNvSpPr>
            <a:spLocks noChangeShapeType="1"/>
          </p:cNvSpPr>
          <p:nvPr/>
        </p:nvSpPr>
        <p:spPr bwMode="auto">
          <a:xfrm>
            <a:off x="1776706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0" name="Line 67"/>
          <p:cNvSpPr>
            <a:spLocks noChangeShapeType="1"/>
          </p:cNvSpPr>
          <p:nvPr/>
        </p:nvSpPr>
        <p:spPr bwMode="auto">
          <a:xfrm flipH="1">
            <a:off x="1849311" y="2670470"/>
            <a:ext cx="5009748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1" name="Line 68"/>
          <p:cNvSpPr>
            <a:spLocks noChangeShapeType="1"/>
          </p:cNvSpPr>
          <p:nvPr/>
        </p:nvSpPr>
        <p:spPr bwMode="auto">
          <a:xfrm>
            <a:off x="2430151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2" name="Line 69"/>
          <p:cNvSpPr>
            <a:spLocks noChangeShapeType="1"/>
          </p:cNvSpPr>
          <p:nvPr/>
        </p:nvSpPr>
        <p:spPr bwMode="auto">
          <a:xfrm flipH="1">
            <a:off x="2502756" y="2670470"/>
            <a:ext cx="508235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3" name="Line 70"/>
          <p:cNvSpPr>
            <a:spLocks noChangeShapeType="1"/>
          </p:cNvSpPr>
          <p:nvPr/>
        </p:nvSpPr>
        <p:spPr bwMode="auto">
          <a:xfrm>
            <a:off x="3083597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4" name="Line 71"/>
          <p:cNvSpPr>
            <a:spLocks noChangeShapeType="1"/>
          </p:cNvSpPr>
          <p:nvPr/>
        </p:nvSpPr>
        <p:spPr bwMode="auto">
          <a:xfrm flipH="1">
            <a:off x="3156202" y="2670470"/>
            <a:ext cx="508235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5" name="Line 72"/>
          <p:cNvSpPr>
            <a:spLocks noChangeShapeType="1"/>
          </p:cNvSpPr>
          <p:nvPr/>
        </p:nvSpPr>
        <p:spPr bwMode="auto">
          <a:xfrm>
            <a:off x="3737042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6" name="Line 73"/>
          <p:cNvSpPr>
            <a:spLocks noChangeShapeType="1"/>
          </p:cNvSpPr>
          <p:nvPr/>
        </p:nvSpPr>
        <p:spPr bwMode="auto">
          <a:xfrm flipH="1">
            <a:off x="3882252" y="2670470"/>
            <a:ext cx="5009748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7" name="Line 74"/>
          <p:cNvSpPr>
            <a:spLocks noChangeShapeType="1"/>
          </p:cNvSpPr>
          <p:nvPr/>
        </p:nvSpPr>
        <p:spPr bwMode="auto">
          <a:xfrm>
            <a:off x="4390487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8" name="Line 75"/>
          <p:cNvSpPr>
            <a:spLocks noChangeShapeType="1"/>
          </p:cNvSpPr>
          <p:nvPr/>
        </p:nvSpPr>
        <p:spPr bwMode="auto">
          <a:xfrm>
            <a:off x="1123261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9" name="Line 76"/>
          <p:cNvSpPr>
            <a:spLocks noChangeShapeType="1"/>
          </p:cNvSpPr>
          <p:nvPr/>
        </p:nvSpPr>
        <p:spPr bwMode="auto">
          <a:xfrm flipH="1">
            <a:off x="1268471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0" name="Line 77"/>
          <p:cNvSpPr>
            <a:spLocks noChangeShapeType="1"/>
          </p:cNvSpPr>
          <p:nvPr/>
        </p:nvSpPr>
        <p:spPr bwMode="auto">
          <a:xfrm>
            <a:off x="1776706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1" name="Line 78"/>
          <p:cNvSpPr>
            <a:spLocks noChangeShapeType="1"/>
          </p:cNvSpPr>
          <p:nvPr/>
        </p:nvSpPr>
        <p:spPr bwMode="auto">
          <a:xfrm flipH="1">
            <a:off x="1921916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2" name="Line 79"/>
          <p:cNvSpPr>
            <a:spLocks noChangeShapeType="1"/>
          </p:cNvSpPr>
          <p:nvPr/>
        </p:nvSpPr>
        <p:spPr bwMode="auto">
          <a:xfrm>
            <a:off x="1123261" y="4776016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3" name="Line 80"/>
          <p:cNvSpPr>
            <a:spLocks noChangeShapeType="1"/>
          </p:cNvSpPr>
          <p:nvPr/>
        </p:nvSpPr>
        <p:spPr bwMode="auto">
          <a:xfrm flipH="1">
            <a:off x="3301412" y="3686941"/>
            <a:ext cx="2395966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4" name="Text Box 81"/>
          <p:cNvSpPr txBox="1">
            <a:spLocks noChangeArrowheads="1"/>
          </p:cNvSpPr>
          <p:nvPr/>
        </p:nvSpPr>
        <p:spPr bwMode="auto">
          <a:xfrm>
            <a:off x="542420" y="3251311"/>
            <a:ext cx="320672" cy="43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85" name="Text Box 82"/>
          <p:cNvSpPr txBox="1">
            <a:spLocks noChangeArrowheads="1"/>
          </p:cNvSpPr>
          <p:nvPr/>
        </p:nvSpPr>
        <p:spPr bwMode="auto">
          <a:xfrm>
            <a:off x="542420" y="4340386"/>
            <a:ext cx="311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86" name="Text Box 83"/>
          <p:cNvSpPr txBox="1">
            <a:spLocks noChangeArrowheads="1"/>
          </p:cNvSpPr>
          <p:nvPr/>
        </p:nvSpPr>
        <p:spPr bwMode="auto">
          <a:xfrm>
            <a:off x="542420" y="5429462"/>
            <a:ext cx="311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87" name="Line 84"/>
          <p:cNvSpPr>
            <a:spLocks noChangeShapeType="1"/>
          </p:cNvSpPr>
          <p:nvPr/>
        </p:nvSpPr>
        <p:spPr bwMode="auto">
          <a:xfrm>
            <a:off x="5043933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8" name="Line 85"/>
          <p:cNvSpPr>
            <a:spLocks noChangeShapeType="1"/>
          </p:cNvSpPr>
          <p:nvPr/>
        </p:nvSpPr>
        <p:spPr bwMode="auto">
          <a:xfrm>
            <a:off x="5697378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9" name="Line 86"/>
          <p:cNvSpPr>
            <a:spLocks noChangeShapeType="1"/>
          </p:cNvSpPr>
          <p:nvPr/>
        </p:nvSpPr>
        <p:spPr bwMode="auto">
          <a:xfrm>
            <a:off x="2430151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0" name="Line 87"/>
          <p:cNvSpPr>
            <a:spLocks noChangeShapeType="1"/>
          </p:cNvSpPr>
          <p:nvPr/>
        </p:nvSpPr>
        <p:spPr bwMode="auto">
          <a:xfrm>
            <a:off x="3083597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1" name="Line 88"/>
          <p:cNvSpPr>
            <a:spLocks noChangeShapeType="1"/>
          </p:cNvSpPr>
          <p:nvPr/>
        </p:nvSpPr>
        <p:spPr bwMode="auto">
          <a:xfrm flipH="1">
            <a:off x="2647966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2" name="Line 89"/>
          <p:cNvSpPr>
            <a:spLocks noChangeShapeType="1"/>
          </p:cNvSpPr>
          <p:nvPr/>
        </p:nvSpPr>
        <p:spPr bwMode="auto">
          <a:xfrm>
            <a:off x="1776706" y="4776016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3" name="Line 90"/>
          <p:cNvSpPr>
            <a:spLocks noChangeShapeType="1"/>
          </p:cNvSpPr>
          <p:nvPr/>
        </p:nvSpPr>
        <p:spPr bwMode="auto">
          <a:xfrm flipH="1">
            <a:off x="1341076" y="4776016"/>
            <a:ext cx="1089076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4" name="Line 91"/>
          <p:cNvSpPr>
            <a:spLocks noChangeShapeType="1"/>
          </p:cNvSpPr>
          <p:nvPr/>
        </p:nvSpPr>
        <p:spPr bwMode="auto">
          <a:xfrm flipH="1">
            <a:off x="1921916" y="4776016"/>
            <a:ext cx="116168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5" name="Text Box 92"/>
          <p:cNvSpPr txBox="1">
            <a:spLocks noChangeArrowheads="1"/>
          </p:cNvSpPr>
          <p:nvPr/>
        </p:nvSpPr>
        <p:spPr bwMode="auto">
          <a:xfrm>
            <a:off x="1413681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/>
              <a:t>Thread 1</a:t>
            </a:r>
          </a:p>
        </p:txBody>
      </p:sp>
      <p:sp>
        <p:nvSpPr>
          <p:cNvPr id="96" name="Text Box 93"/>
          <p:cNvSpPr txBox="1">
            <a:spLocks noChangeArrowheads="1"/>
          </p:cNvSpPr>
          <p:nvPr/>
        </p:nvSpPr>
        <p:spPr bwMode="auto">
          <a:xfrm>
            <a:off x="2067126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2</a:t>
            </a:r>
          </a:p>
        </p:txBody>
      </p:sp>
      <p:sp>
        <p:nvSpPr>
          <p:cNvPr id="97" name="Text Box 94"/>
          <p:cNvSpPr txBox="1">
            <a:spLocks noChangeArrowheads="1"/>
          </p:cNvSpPr>
          <p:nvPr/>
        </p:nvSpPr>
        <p:spPr bwMode="auto">
          <a:xfrm>
            <a:off x="4644008" y="1556792"/>
            <a:ext cx="8210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14</a:t>
            </a:r>
          </a:p>
        </p:txBody>
      </p:sp>
      <p:sp>
        <p:nvSpPr>
          <p:cNvPr id="98" name="Text Box 95"/>
          <p:cNvSpPr txBox="1">
            <a:spLocks noChangeArrowheads="1"/>
          </p:cNvSpPr>
          <p:nvPr/>
        </p:nvSpPr>
        <p:spPr bwMode="auto">
          <a:xfrm>
            <a:off x="5334353" y="1556792"/>
            <a:ext cx="8210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/>
              <a:t>Thread 15</a:t>
            </a:r>
          </a:p>
        </p:txBody>
      </p:sp>
      <p:sp>
        <p:nvSpPr>
          <p:cNvPr id="99" name="Text Box 87"/>
          <p:cNvSpPr txBox="1">
            <a:spLocks noChangeArrowheads="1"/>
          </p:cNvSpPr>
          <p:nvPr/>
        </p:nvSpPr>
        <p:spPr bwMode="auto">
          <a:xfrm rot="16200000">
            <a:off x="-180484" y="5085369"/>
            <a:ext cx="980168" cy="32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/>
              <a:t>iterations</a:t>
            </a:r>
          </a:p>
        </p:txBody>
      </p:sp>
      <p:sp>
        <p:nvSpPr>
          <p:cNvPr id="100" name="Line 88"/>
          <p:cNvSpPr>
            <a:spLocks noChangeShapeType="1"/>
          </p:cNvSpPr>
          <p:nvPr/>
        </p:nvSpPr>
        <p:spPr bwMode="auto">
          <a:xfrm>
            <a:off x="469815" y="5075205"/>
            <a:ext cx="0" cy="726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</a:t>
            </a:fld>
            <a:endParaRPr lang="en-US" altLang="en-US"/>
          </a:p>
        </p:txBody>
      </p:sp>
      <p:sp>
        <p:nvSpPr>
          <p:cNvPr id="102" name="CuadroTexto 26">
            <a:extLst>
              <a:ext uri="{FF2B5EF4-FFF2-40B4-BE49-F238E27FC236}">
                <a16:creationId xmlns:a16="http://schemas.microsoft.com/office/drawing/2014/main" id="{9BBD14E6-7C12-094E-80BE-D5360A3E1470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101" name="Text Box 93">
            <a:extLst>
              <a:ext uri="{FF2B5EF4-FFF2-40B4-BE49-F238E27FC236}">
                <a16:creationId xmlns:a16="http://schemas.microsoft.com/office/drawing/2014/main" id="{3F240E91-1B52-7843-A63A-BEDA2889C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7358" y="1503481"/>
            <a:ext cx="3097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7029970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sz="4400" dirty="0">
                <a:ea typeface="ＭＳ Ｐゴシック" panose="020B0600070205080204" pitchFamily="34" charset="-128"/>
              </a:rPr>
              <a:t>Convolutions in Machine Learning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15928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Convolutions in Machine Learning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>
                <a:ea typeface="ヒラギノ角ゴ Pro W3" pitchFamily="-108" charset="-128"/>
                <a:cs typeface="ヒラギノ角ゴ Pro W3" pitchFamily="-108" charset="-128"/>
              </a:rPr>
              <a:t>Convolutions are </a:t>
            </a:r>
            <a:r>
              <a:rPr lang="en-US" sz="2200" dirty="0">
                <a:solidFill>
                  <a:srgbClr val="0070C0"/>
                </a:solidFill>
                <a:ea typeface="ヒラギノ角ゴ Pro W3" pitchFamily="-108" charset="-128"/>
                <a:cs typeface="ヒラギノ角ゴ Pro W3" pitchFamily="-108" charset="-128"/>
              </a:rPr>
              <a:t>traditionally used for feature detection </a:t>
            </a:r>
            <a:r>
              <a:rPr lang="en-US" sz="2200" dirty="0">
                <a:ea typeface="ヒラギノ角ゴ Pro W3" pitchFamily="-108" charset="-128"/>
                <a:cs typeface="ヒラギノ角ゴ Pro W3" pitchFamily="-108" charset="-128"/>
              </a:rPr>
              <a:t>in image processing</a:t>
            </a:r>
          </a:p>
          <a:p>
            <a:pPr lvl="1"/>
            <a:r>
              <a:rPr lang="en-US" sz="2000" dirty="0">
                <a:ea typeface="ヒラギノ角ゴ Pro W3" pitchFamily="-108" charset="-128"/>
                <a:cs typeface="ヒラギノ角ゴ Pro W3" pitchFamily="-108" charset="-128"/>
              </a:rPr>
              <a:t>They can be used as neural network layers</a:t>
            </a:r>
            <a:endParaRPr lang="en-US" sz="2200" dirty="0">
              <a:ea typeface="ヒラギノ角ゴ Pro W3" pitchFamily="-108" charset="-128"/>
              <a:cs typeface="ヒラギノ角ゴ Pro W3" pitchFamily="-108" charset="-128"/>
            </a:endParaRPr>
          </a:p>
          <a:p>
            <a:r>
              <a:rPr lang="en-US" sz="2200" dirty="0">
                <a:ea typeface="ヒラギノ角ゴ Pro W3" pitchFamily="-108" charset="-128"/>
                <a:cs typeface="ヒラギノ角ゴ Pro W3" pitchFamily="-108" charset="-128"/>
              </a:rPr>
              <a:t>Convolutions have an advantage over fully connected layers (e.g., in multilayer perceptron, MLP)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  <a:ea typeface="ヒラギノ角ゴ Pro W3" pitchFamily="-108" charset="-128"/>
                <a:cs typeface="ヒラギノ角ゴ Pro W3" pitchFamily="-108" charset="-128"/>
              </a:rPr>
              <a:t>Local weights</a:t>
            </a:r>
            <a:r>
              <a:rPr lang="en-US" sz="2000" dirty="0">
                <a:ea typeface="ヒラギノ角ゴ Pro W3" pitchFamily="-108" charset="-128"/>
                <a:cs typeface="ヒラギノ角ゴ Pro W3" pitchFamily="-108" charset="-128"/>
              </a:rPr>
              <a:t>: They compute on only a window around the element of interest</a:t>
            </a:r>
          </a:p>
          <a:p>
            <a:pPr lvl="1"/>
            <a:r>
              <a:rPr lang="en-US" sz="2000" dirty="0">
                <a:solidFill>
                  <a:srgbClr val="00B050"/>
                </a:solidFill>
                <a:ea typeface="ヒラギノ角ゴ Pro W3" pitchFamily="-108" charset="-128"/>
                <a:cs typeface="ヒラギノ角ゴ Pro W3" pitchFamily="-108" charset="-128"/>
              </a:rPr>
              <a:t>Data sharing </a:t>
            </a:r>
            <a:r>
              <a:rPr lang="en-US" sz="2000" dirty="0">
                <a:ea typeface="ヒラギノ角ゴ Pro W3" pitchFamily="-108" charset="-128"/>
                <a:cs typeface="ヒラギノ角ゴ Pro W3" pitchFamily="-108" charset="-128"/>
              </a:rPr>
              <a:t>via on-chip memories is feasible</a:t>
            </a:r>
          </a:p>
        </p:txBody>
      </p:sp>
      <p:sp>
        <p:nvSpPr>
          <p:cNvPr id="6" name="Marcador de número de diapositiva 3">
            <a:extLst>
              <a:ext uri="{FF2B5EF4-FFF2-40B4-BE49-F238E27FC236}">
                <a16:creationId xmlns:a16="http://schemas.microsoft.com/office/drawing/2014/main" id="{88147358-CB74-1447-9C9F-95A3ABEB79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41</a:t>
            </a:fld>
            <a:endParaRPr lang="en-US" alt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4D04C6E-D0A4-4341-A5C4-24FA53FDB60E}"/>
              </a:ext>
            </a:extLst>
          </p:cNvPr>
          <p:cNvSpPr/>
          <p:nvPr/>
        </p:nvSpPr>
        <p:spPr>
          <a:xfrm>
            <a:off x="2300655" y="4031207"/>
            <a:ext cx="320965" cy="320965"/>
          </a:xfrm>
          <a:prstGeom prst="ellipse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91" b="1" dirty="0">
                <a:solidFill>
                  <a:schemeClr val="tx1"/>
                </a:solidFill>
              </a:rPr>
              <a:t>+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77A4E65-CE8C-D542-806E-31A77167FD74}"/>
              </a:ext>
            </a:extLst>
          </p:cNvPr>
          <p:cNvGrpSpPr/>
          <p:nvPr/>
        </p:nvGrpSpPr>
        <p:grpSpPr>
          <a:xfrm>
            <a:off x="1251676" y="4622971"/>
            <a:ext cx="2517583" cy="653591"/>
            <a:chOff x="867544" y="4443984"/>
            <a:chExt cx="6050280" cy="1570715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C633426B-D2FA-0B48-A326-1B3F54AC85B4}"/>
                </a:ext>
              </a:extLst>
            </p:cNvPr>
            <p:cNvSpPr/>
            <p:nvPr/>
          </p:nvSpPr>
          <p:spPr>
            <a:xfrm>
              <a:off x="2153984" y="4443984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94" b="1" dirty="0">
                  <a:solidFill>
                    <a:schemeClr val="tx1"/>
                  </a:solidFill>
                </a:rPr>
                <a:t>W</a:t>
              </a:r>
              <a:r>
                <a:rPr lang="en-US" sz="794" b="1" baseline="-25000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86D408E3-B0A3-9E49-97BB-1ABEAEA3D150}"/>
                </a:ext>
              </a:extLst>
            </p:cNvPr>
            <p:cNvSpPr/>
            <p:nvPr/>
          </p:nvSpPr>
          <p:spPr>
            <a:xfrm>
              <a:off x="1834897" y="4757175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28" b="1" dirty="0">
                  <a:solidFill>
                    <a:schemeClr val="tx1"/>
                  </a:solidFill>
                </a:rPr>
                <a:t>W</a:t>
              </a:r>
              <a:r>
                <a:rPr lang="en-US" sz="728" b="1" baseline="-25000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2" name="Parallelogram 11">
              <a:extLst>
                <a:ext uri="{FF2B5EF4-FFF2-40B4-BE49-F238E27FC236}">
                  <a16:creationId xmlns:a16="http://schemas.microsoft.com/office/drawing/2014/main" id="{9BFB9671-6ADA-DE4F-8A75-E7F4EE969CE0}"/>
                </a:ext>
              </a:extLst>
            </p:cNvPr>
            <p:cNvSpPr/>
            <p:nvPr/>
          </p:nvSpPr>
          <p:spPr>
            <a:xfrm>
              <a:off x="1515810" y="5066170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6F45BE2E-07E1-7745-9793-B7BCA7D25B28}"/>
                </a:ext>
              </a:extLst>
            </p:cNvPr>
            <p:cNvSpPr/>
            <p:nvPr/>
          </p:nvSpPr>
          <p:spPr>
            <a:xfrm>
              <a:off x="3044953" y="4443984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94" b="1" dirty="0">
                  <a:solidFill>
                    <a:schemeClr val="tx1"/>
                  </a:solidFill>
                </a:rPr>
                <a:t>W</a:t>
              </a:r>
              <a:r>
                <a:rPr lang="en-US" sz="794" b="1" baseline="-25000" dirty="0">
                  <a:solidFill>
                    <a:schemeClr val="tx1"/>
                  </a:solidFill>
                </a:rPr>
                <a:t>1</a:t>
              </a:r>
              <a:endParaRPr lang="en-US" sz="794" dirty="0"/>
            </a:p>
          </p:txBody>
        </p:sp>
        <p:sp>
          <p:nvSpPr>
            <p:cNvPr id="14" name="Parallelogram 13">
              <a:extLst>
                <a:ext uri="{FF2B5EF4-FFF2-40B4-BE49-F238E27FC236}">
                  <a16:creationId xmlns:a16="http://schemas.microsoft.com/office/drawing/2014/main" id="{7A406DB9-1AD5-A040-B7CE-031B9E844EE8}"/>
                </a:ext>
              </a:extLst>
            </p:cNvPr>
            <p:cNvSpPr/>
            <p:nvPr/>
          </p:nvSpPr>
          <p:spPr>
            <a:xfrm>
              <a:off x="2725866" y="4757175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54668606-95C6-FD40-B458-F87D73B9F5FA}"/>
                </a:ext>
              </a:extLst>
            </p:cNvPr>
            <p:cNvSpPr/>
            <p:nvPr/>
          </p:nvSpPr>
          <p:spPr>
            <a:xfrm>
              <a:off x="2406779" y="5070366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16" name="Parallelogram 15">
              <a:extLst>
                <a:ext uri="{FF2B5EF4-FFF2-40B4-BE49-F238E27FC236}">
                  <a16:creationId xmlns:a16="http://schemas.microsoft.com/office/drawing/2014/main" id="{C3575F82-0FD8-E84A-B894-7966ED6A9508}"/>
                </a:ext>
              </a:extLst>
            </p:cNvPr>
            <p:cNvSpPr/>
            <p:nvPr/>
          </p:nvSpPr>
          <p:spPr>
            <a:xfrm>
              <a:off x="3930876" y="4445916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 dirty="0"/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E226D698-7DEA-2A41-BFAD-C86BF65A74F6}"/>
                </a:ext>
              </a:extLst>
            </p:cNvPr>
            <p:cNvSpPr/>
            <p:nvPr/>
          </p:nvSpPr>
          <p:spPr>
            <a:xfrm>
              <a:off x="3611789" y="4761371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18" name="Parallelogram 17">
              <a:extLst>
                <a:ext uri="{FF2B5EF4-FFF2-40B4-BE49-F238E27FC236}">
                  <a16:creationId xmlns:a16="http://schemas.microsoft.com/office/drawing/2014/main" id="{0B151A5A-866A-E848-948E-CD4F97E73410}"/>
                </a:ext>
              </a:extLst>
            </p:cNvPr>
            <p:cNvSpPr/>
            <p:nvPr/>
          </p:nvSpPr>
          <p:spPr>
            <a:xfrm>
              <a:off x="3292702" y="5072630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19" name="Parallelogram 18">
              <a:extLst>
                <a:ext uri="{FF2B5EF4-FFF2-40B4-BE49-F238E27FC236}">
                  <a16:creationId xmlns:a16="http://schemas.microsoft.com/office/drawing/2014/main" id="{7F266C79-7981-1642-B851-F295EF43DBFC}"/>
                </a:ext>
              </a:extLst>
            </p:cNvPr>
            <p:cNvSpPr/>
            <p:nvPr/>
          </p:nvSpPr>
          <p:spPr>
            <a:xfrm>
              <a:off x="4821845" y="4445916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20" name="Parallelogram 19">
              <a:extLst>
                <a:ext uri="{FF2B5EF4-FFF2-40B4-BE49-F238E27FC236}">
                  <a16:creationId xmlns:a16="http://schemas.microsoft.com/office/drawing/2014/main" id="{B08F6D39-1B4B-0E4D-9A6E-AC685B282C91}"/>
                </a:ext>
              </a:extLst>
            </p:cNvPr>
            <p:cNvSpPr/>
            <p:nvPr/>
          </p:nvSpPr>
          <p:spPr>
            <a:xfrm>
              <a:off x="4502758" y="4761371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21" name="Parallelogram 20">
              <a:extLst>
                <a:ext uri="{FF2B5EF4-FFF2-40B4-BE49-F238E27FC236}">
                  <a16:creationId xmlns:a16="http://schemas.microsoft.com/office/drawing/2014/main" id="{0F641064-571B-2B43-8BBD-62665D56F0DF}"/>
                </a:ext>
              </a:extLst>
            </p:cNvPr>
            <p:cNvSpPr/>
            <p:nvPr/>
          </p:nvSpPr>
          <p:spPr>
            <a:xfrm>
              <a:off x="4183671" y="5072630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 dirty="0"/>
            </a:p>
          </p:txBody>
        </p:sp>
        <p:sp>
          <p:nvSpPr>
            <p:cNvPr id="22" name="Parallelogram 21">
              <a:extLst>
                <a:ext uri="{FF2B5EF4-FFF2-40B4-BE49-F238E27FC236}">
                  <a16:creationId xmlns:a16="http://schemas.microsoft.com/office/drawing/2014/main" id="{6FEF3C63-127A-B242-9CD3-3B54CB8395B5}"/>
                </a:ext>
              </a:extLst>
            </p:cNvPr>
            <p:cNvSpPr/>
            <p:nvPr/>
          </p:nvSpPr>
          <p:spPr>
            <a:xfrm>
              <a:off x="5707768" y="4445916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23" name="Parallelogram 22">
              <a:extLst>
                <a:ext uri="{FF2B5EF4-FFF2-40B4-BE49-F238E27FC236}">
                  <a16:creationId xmlns:a16="http://schemas.microsoft.com/office/drawing/2014/main" id="{AC88807C-6057-6145-86AA-803559D9BD91}"/>
                </a:ext>
              </a:extLst>
            </p:cNvPr>
            <p:cNvSpPr/>
            <p:nvPr/>
          </p:nvSpPr>
          <p:spPr>
            <a:xfrm>
              <a:off x="5388681" y="4761371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24" name="Parallelogram 23">
              <a:extLst>
                <a:ext uri="{FF2B5EF4-FFF2-40B4-BE49-F238E27FC236}">
                  <a16:creationId xmlns:a16="http://schemas.microsoft.com/office/drawing/2014/main" id="{072B6372-A2EF-CC4B-952A-7790A6F87347}"/>
                </a:ext>
              </a:extLst>
            </p:cNvPr>
            <p:cNvSpPr/>
            <p:nvPr/>
          </p:nvSpPr>
          <p:spPr>
            <a:xfrm>
              <a:off x="5069594" y="5072630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25" name="Parallelogram 24">
              <a:extLst>
                <a:ext uri="{FF2B5EF4-FFF2-40B4-BE49-F238E27FC236}">
                  <a16:creationId xmlns:a16="http://schemas.microsoft.com/office/drawing/2014/main" id="{6A9C43DE-E008-EF4B-94E8-2985CF8A872B}"/>
                </a:ext>
              </a:extLst>
            </p:cNvPr>
            <p:cNvSpPr/>
            <p:nvPr/>
          </p:nvSpPr>
          <p:spPr>
            <a:xfrm>
              <a:off x="1191677" y="5382873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26" name="Parallelogram 25">
              <a:extLst>
                <a:ext uri="{FF2B5EF4-FFF2-40B4-BE49-F238E27FC236}">
                  <a16:creationId xmlns:a16="http://schemas.microsoft.com/office/drawing/2014/main" id="{0E186283-3B98-2348-9243-76A452AFDA64}"/>
                </a:ext>
              </a:extLst>
            </p:cNvPr>
            <p:cNvSpPr/>
            <p:nvPr/>
          </p:nvSpPr>
          <p:spPr>
            <a:xfrm>
              <a:off x="2082646" y="5387069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27" name="Parallelogram 26">
              <a:extLst>
                <a:ext uri="{FF2B5EF4-FFF2-40B4-BE49-F238E27FC236}">
                  <a16:creationId xmlns:a16="http://schemas.microsoft.com/office/drawing/2014/main" id="{6BC665B7-EC30-6C42-A1AB-5A603BCC282E}"/>
                </a:ext>
              </a:extLst>
            </p:cNvPr>
            <p:cNvSpPr/>
            <p:nvPr/>
          </p:nvSpPr>
          <p:spPr>
            <a:xfrm>
              <a:off x="2968569" y="5389333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28" name="Parallelogram 27">
              <a:extLst>
                <a:ext uri="{FF2B5EF4-FFF2-40B4-BE49-F238E27FC236}">
                  <a16:creationId xmlns:a16="http://schemas.microsoft.com/office/drawing/2014/main" id="{923C328F-DAF8-F842-B45D-19593CE57673}"/>
                </a:ext>
              </a:extLst>
            </p:cNvPr>
            <p:cNvSpPr/>
            <p:nvPr/>
          </p:nvSpPr>
          <p:spPr>
            <a:xfrm>
              <a:off x="3859538" y="5389333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29" name="Parallelogram 28">
              <a:extLst>
                <a:ext uri="{FF2B5EF4-FFF2-40B4-BE49-F238E27FC236}">
                  <a16:creationId xmlns:a16="http://schemas.microsoft.com/office/drawing/2014/main" id="{5B8C589D-B408-4A42-919F-63FC7BCB2E17}"/>
                </a:ext>
              </a:extLst>
            </p:cNvPr>
            <p:cNvSpPr/>
            <p:nvPr/>
          </p:nvSpPr>
          <p:spPr>
            <a:xfrm>
              <a:off x="4745461" y="5389333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30" name="Parallelogram 29">
              <a:extLst>
                <a:ext uri="{FF2B5EF4-FFF2-40B4-BE49-F238E27FC236}">
                  <a16:creationId xmlns:a16="http://schemas.microsoft.com/office/drawing/2014/main" id="{5CF409C5-3546-E54A-8838-3C1191203389}"/>
                </a:ext>
              </a:extLst>
            </p:cNvPr>
            <p:cNvSpPr/>
            <p:nvPr/>
          </p:nvSpPr>
          <p:spPr>
            <a:xfrm>
              <a:off x="867544" y="5695048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31" name="Parallelogram 30">
              <a:extLst>
                <a:ext uri="{FF2B5EF4-FFF2-40B4-BE49-F238E27FC236}">
                  <a16:creationId xmlns:a16="http://schemas.microsoft.com/office/drawing/2014/main" id="{6EAD6C3C-8CF4-BA43-A90A-2CA24859A1FF}"/>
                </a:ext>
              </a:extLst>
            </p:cNvPr>
            <p:cNvSpPr/>
            <p:nvPr/>
          </p:nvSpPr>
          <p:spPr>
            <a:xfrm>
              <a:off x="1758513" y="5699244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32" name="Parallelogram 31">
              <a:extLst>
                <a:ext uri="{FF2B5EF4-FFF2-40B4-BE49-F238E27FC236}">
                  <a16:creationId xmlns:a16="http://schemas.microsoft.com/office/drawing/2014/main" id="{C2C51A50-0760-2141-B2FE-023F8FAC13C8}"/>
                </a:ext>
              </a:extLst>
            </p:cNvPr>
            <p:cNvSpPr/>
            <p:nvPr/>
          </p:nvSpPr>
          <p:spPr>
            <a:xfrm>
              <a:off x="2644436" y="5701508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33" name="Parallelogram 32">
              <a:extLst>
                <a:ext uri="{FF2B5EF4-FFF2-40B4-BE49-F238E27FC236}">
                  <a16:creationId xmlns:a16="http://schemas.microsoft.com/office/drawing/2014/main" id="{F1238E85-7B3A-D645-A981-776D8F320754}"/>
                </a:ext>
              </a:extLst>
            </p:cNvPr>
            <p:cNvSpPr/>
            <p:nvPr/>
          </p:nvSpPr>
          <p:spPr>
            <a:xfrm>
              <a:off x="3535405" y="5701508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34" name="Parallelogram 33">
              <a:extLst>
                <a:ext uri="{FF2B5EF4-FFF2-40B4-BE49-F238E27FC236}">
                  <a16:creationId xmlns:a16="http://schemas.microsoft.com/office/drawing/2014/main" id="{1C90A471-38EC-0543-B796-958BC1F9B9CB}"/>
                </a:ext>
              </a:extLst>
            </p:cNvPr>
            <p:cNvSpPr/>
            <p:nvPr/>
          </p:nvSpPr>
          <p:spPr>
            <a:xfrm>
              <a:off x="4421328" y="5701508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0D00ECB-57BB-744F-9153-2C1FD7E235B0}"/>
              </a:ext>
            </a:extLst>
          </p:cNvPr>
          <p:cNvGrpSpPr/>
          <p:nvPr/>
        </p:nvGrpSpPr>
        <p:grpSpPr>
          <a:xfrm>
            <a:off x="5482922" y="4733538"/>
            <a:ext cx="1510550" cy="393369"/>
            <a:chOff x="7873617" y="3390572"/>
            <a:chExt cx="2282609" cy="594425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36" name="Parallelogram 35">
              <a:extLst>
                <a:ext uri="{FF2B5EF4-FFF2-40B4-BE49-F238E27FC236}">
                  <a16:creationId xmlns:a16="http://schemas.microsoft.com/office/drawing/2014/main" id="{73ACE05A-ED2C-AF42-A36B-A3FB35AFFA03}"/>
                </a:ext>
              </a:extLst>
            </p:cNvPr>
            <p:cNvSpPr/>
            <p:nvPr/>
          </p:nvSpPr>
          <p:spPr>
            <a:xfrm>
              <a:off x="8278067" y="3390572"/>
              <a:ext cx="760870" cy="19693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28" b="1" dirty="0">
                  <a:solidFill>
                    <a:schemeClr val="tx1"/>
                  </a:solidFill>
                </a:rPr>
                <a:t>w</a:t>
              </a:r>
              <a:r>
                <a:rPr lang="en-US" sz="728" b="1" baseline="-25000" dirty="0">
                  <a:solidFill>
                    <a:schemeClr val="tx1"/>
                  </a:solidFill>
                </a:rPr>
                <a:t>0,0</a:t>
              </a:r>
            </a:p>
          </p:txBody>
        </p:sp>
        <p:sp>
          <p:nvSpPr>
            <p:cNvPr id="37" name="Parallelogram 36">
              <a:extLst>
                <a:ext uri="{FF2B5EF4-FFF2-40B4-BE49-F238E27FC236}">
                  <a16:creationId xmlns:a16="http://schemas.microsoft.com/office/drawing/2014/main" id="{BF0F0BEF-8EB1-DC4E-B627-BF0BE4B10FE7}"/>
                </a:ext>
              </a:extLst>
            </p:cNvPr>
            <p:cNvSpPr/>
            <p:nvPr/>
          </p:nvSpPr>
          <p:spPr>
            <a:xfrm>
              <a:off x="8077428" y="3584865"/>
              <a:ext cx="760870" cy="19693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94" b="1" dirty="0">
                  <a:solidFill>
                    <a:schemeClr val="tx1"/>
                  </a:solidFill>
                </a:rPr>
                <a:t>w</a:t>
              </a:r>
              <a:r>
                <a:rPr lang="en-US" sz="794" b="1" baseline="-25000" dirty="0">
                  <a:solidFill>
                    <a:schemeClr val="tx1"/>
                  </a:solidFill>
                </a:rPr>
                <a:t>1,0</a:t>
              </a:r>
            </a:p>
          </p:txBody>
        </p:sp>
        <p:sp>
          <p:nvSpPr>
            <p:cNvPr id="38" name="Parallelogram 37">
              <a:extLst>
                <a:ext uri="{FF2B5EF4-FFF2-40B4-BE49-F238E27FC236}">
                  <a16:creationId xmlns:a16="http://schemas.microsoft.com/office/drawing/2014/main" id="{99BAD072-62AE-7843-9781-7EF930AB7257}"/>
                </a:ext>
              </a:extLst>
            </p:cNvPr>
            <p:cNvSpPr/>
            <p:nvPr/>
          </p:nvSpPr>
          <p:spPr>
            <a:xfrm>
              <a:off x="8838298" y="3390572"/>
              <a:ext cx="760870" cy="19693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94" b="1" dirty="0">
                  <a:solidFill>
                    <a:schemeClr val="tx1"/>
                  </a:solidFill>
                </a:rPr>
                <a:t>w</a:t>
              </a:r>
              <a:r>
                <a:rPr lang="en-US" sz="794" b="1" baseline="-25000" dirty="0">
                  <a:solidFill>
                    <a:schemeClr val="tx1"/>
                  </a:solidFill>
                </a:rPr>
                <a:t>0,1</a:t>
              </a:r>
            </a:p>
          </p:txBody>
        </p:sp>
        <p:sp>
          <p:nvSpPr>
            <p:cNvPr id="39" name="Parallelogram 38">
              <a:extLst>
                <a:ext uri="{FF2B5EF4-FFF2-40B4-BE49-F238E27FC236}">
                  <a16:creationId xmlns:a16="http://schemas.microsoft.com/office/drawing/2014/main" id="{87A05F21-A96F-6D41-8436-B1C4A31EB2E3}"/>
                </a:ext>
              </a:extLst>
            </p:cNvPr>
            <p:cNvSpPr/>
            <p:nvPr/>
          </p:nvSpPr>
          <p:spPr>
            <a:xfrm>
              <a:off x="8637660" y="3587503"/>
              <a:ext cx="760870" cy="19693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40" name="Parallelogram 39">
              <a:extLst>
                <a:ext uri="{FF2B5EF4-FFF2-40B4-BE49-F238E27FC236}">
                  <a16:creationId xmlns:a16="http://schemas.microsoft.com/office/drawing/2014/main" id="{8FCE0DC1-45EB-9D40-AD62-43AFFA767197}"/>
                </a:ext>
              </a:extLst>
            </p:cNvPr>
            <p:cNvSpPr/>
            <p:nvPr/>
          </p:nvSpPr>
          <p:spPr>
            <a:xfrm>
              <a:off x="9395356" y="3393210"/>
              <a:ext cx="760870" cy="19693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41" name="Parallelogram 40">
              <a:extLst>
                <a:ext uri="{FF2B5EF4-FFF2-40B4-BE49-F238E27FC236}">
                  <a16:creationId xmlns:a16="http://schemas.microsoft.com/office/drawing/2014/main" id="{BA5C9D77-75CD-744C-AF97-AA4C5A905455}"/>
                </a:ext>
              </a:extLst>
            </p:cNvPr>
            <p:cNvSpPr/>
            <p:nvPr/>
          </p:nvSpPr>
          <p:spPr>
            <a:xfrm>
              <a:off x="9194718" y="3588927"/>
              <a:ext cx="760870" cy="19693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42" name="Parallelogram 41">
              <a:extLst>
                <a:ext uri="{FF2B5EF4-FFF2-40B4-BE49-F238E27FC236}">
                  <a16:creationId xmlns:a16="http://schemas.microsoft.com/office/drawing/2014/main" id="{CC2A290D-A22C-BE48-8310-E72F40D67AF1}"/>
                </a:ext>
              </a:extLst>
            </p:cNvPr>
            <p:cNvSpPr/>
            <p:nvPr/>
          </p:nvSpPr>
          <p:spPr>
            <a:xfrm>
              <a:off x="7873617" y="3784004"/>
              <a:ext cx="760870" cy="19693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43" name="Parallelogram 42">
              <a:extLst>
                <a:ext uri="{FF2B5EF4-FFF2-40B4-BE49-F238E27FC236}">
                  <a16:creationId xmlns:a16="http://schemas.microsoft.com/office/drawing/2014/main" id="{64AAE6FC-CEDE-E448-AA2B-5CEDAC8CA8DC}"/>
                </a:ext>
              </a:extLst>
            </p:cNvPr>
            <p:cNvSpPr/>
            <p:nvPr/>
          </p:nvSpPr>
          <p:spPr>
            <a:xfrm>
              <a:off x="8433848" y="3786642"/>
              <a:ext cx="760870" cy="19693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44" name="Parallelogram 43">
              <a:extLst>
                <a:ext uri="{FF2B5EF4-FFF2-40B4-BE49-F238E27FC236}">
                  <a16:creationId xmlns:a16="http://schemas.microsoft.com/office/drawing/2014/main" id="{BFD07403-1CBA-904C-881D-5149F0BF0828}"/>
                </a:ext>
              </a:extLst>
            </p:cNvPr>
            <p:cNvSpPr/>
            <p:nvPr/>
          </p:nvSpPr>
          <p:spPr>
            <a:xfrm>
              <a:off x="8990907" y="3788066"/>
              <a:ext cx="760870" cy="19693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</p:grpSp>
      <p:sp>
        <p:nvSpPr>
          <p:cNvPr id="45" name="Oval 44">
            <a:extLst>
              <a:ext uri="{FF2B5EF4-FFF2-40B4-BE49-F238E27FC236}">
                <a16:creationId xmlns:a16="http://schemas.microsoft.com/office/drawing/2014/main" id="{5E27AB56-1E31-F84F-BE44-F848E8E4F574}"/>
              </a:ext>
            </a:extLst>
          </p:cNvPr>
          <p:cNvSpPr/>
          <p:nvPr/>
        </p:nvSpPr>
        <p:spPr>
          <a:xfrm>
            <a:off x="6059723" y="4079047"/>
            <a:ext cx="320965" cy="320965"/>
          </a:xfrm>
          <a:prstGeom prst="ellipse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91" b="1" dirty="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AA82193-CA95-1648-9F12-6B5F9D699C00}"/>
              </a:ext>
            </a:extLst>
          </p:cNvPr>
          <p:cNvSpPr txBox="1"/>
          <p:nvPr/>
        </p:nvSpPr>
        <p:spPr>
          <a:xfrm>
            <a:off x="2643243" y="4516319"/>
            <a:ext cx="195323" cy="183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91" dirty="0"/>
              <a:t>…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CDA34FE-0420-6B49-871B-052B5F7AC92C}"/>
              </a:ext>
            </a:extLst>
          </p:cNvPr>
          <p:cNvSpPr txBox="1"/>
          <p:nvPr/>
        </p:nvSpPr>
        <p:spPr>
          <a:xfrm>
            <a:off x="2141826" y="4646484"/>
            <a:ext cx="195323" cy="183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91" dirty="0"/>
              <a:t>…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0E7F528-387B-7B4B-A2D0-69A689CD2800}"/>
              </a:ext>
            </a:extLst>
          </p:cNvPr>
          <p:cNvSpPr txBox="1"/>
          <p:nvPr/>
        </p:nvSpPr>
        <p:spPr>
          <a:xfrm>
            <a:off x="1663471" y="4774256"/>
            <a:ext cx="195323" cy="183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91" dirty="0"/>
              <a:t>…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E0F6A7C-C6FE-BD4C-BC37-6C801F081DCE}"/>
              </a:ext>
            </a:extLst>
          </p:cNvPr>
          <p:cNvGrpSpPr/>
          <p:nvPr/>
        </p:nvGrpSpPr>
        <p:grpSpPr>
          <a:xfrm>
            <a:off x="1254787" y="5655729"/>
            <a:ext cx="2517583" cy="653591"/>
            <a:chOff x="867544" y="4443984"/>
            <a:chExt cx="6050280" cy="1570715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50" name="Parallelogram 49">
              <a:extLst>
                <a:ext uri="{FF2B5EF4-FFF2-40B4-BE49-F238E27FC236}">
                  <a16:creationId xmlns:a16="http://schemas.microsoft.com/office/drawing/2014/main" id="{3262B8EA-6A81-7941-9B72-5394A809D956}"/>
                </a:ext>
              </a:extLst>
            </p:cNvPr>
            <p:cNvSpPr/>
            <p:nvPr/>
          </p:nvSpPr>
          <p:spPr>
            <a:xfrm>
              <a:off x="2153984" y="4443984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94" b="1" dirty="0">
                  <a:solidFill>
                    <a:schemeClr val="tx1"/>
                  </a:solidFill>
                </a:rPr>
                <a:t>x</a:t>
              </a:r>
              <a:r>
                <a:rPr lang="en-US" sz="794" b="1" baseline="-25000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51" name="Parallelogram 50">
              <a:extLst>
                <a:ext uri="{FF2B5EF4-FFF2-40B4-BE49-F238E27FC236}">
                  <a16:creationId xmlns:a16="http://schemas.microsoft.com/office/drawing/2014/main" id="{F51886BB-21A1-F44B-9483-300F124A7196}"/>
                </a:ext>
              </a:extLst>
            </p:cNvPr>
            <p:cNvSpPr/>
            <p:nvPr/>
          </p:nvSpPr>
          <p:spPr>
            <a:xfrm>
              <a:off x="1834897" y="4757175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28" b="1" dirty="0">
                  <a:solidFill>
                    <a:schemeClr val="tx1"/>
                  </a:solidFill>
                </a:rPr>
                <a:t>x</a:t>
              </a:r>
              <a:r>
                <a:rPr lang="en-US" sz="728" b="1" baseline="-25000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52" name="Parallelogram 51">
              <a:extLst>
                <a:ext uri="{FF2B5EF4-FFF2-40B4-BE49-F238E27FC236}">
                  <a16:creationId xmlns:a16="http://schemas.microsoft.com/office/drawing/2014/main" id="{87D718F9-39FF-F74F-81B4-EF6F15F22716}"/>
                </a:ext>
              </a:extLst>
            </p:cNvPr>
            <p:cNvSpPr/>
            <p:nvPr/>
          </p:nvSpPr>
          <p:spPr>
            <a:xfrm>
              <a:off x="1515810" y="5066170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53" name="Parallelogram 52">
              <a:extLst>
                <a:ext uri="{FF2B5EF4-FFF2-40B4-BE49-F238E27FC236}">
                  <a16:creationId xmlns:a16="http://schemas.microsoft.com/office/drawing/2014/main" id="{4EB9DB48-0880-CD43-90EE-6B0984C7F9DF}"/>
                </a:ext>
              </a:extLst>
            </p:cNvPr>
            <p:cNvSpPr/>
            <p:nvPr/>
          </p:nvSpPr>
          <p:spPr>
            <a:xfrm>
              <a:off x="3044953" y="4443984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94" b="1" dirty="0">
                  <a:solidFill>
                    <a:schemeClr val="tx1"/>
                  </a:solidFill>
                </a:rPr>
                <a:t>x</a:t>
              </a:r>
              <a:r>
                <a:rPr lang="en-US" sz="794" b="1" baseline="-25000" dirty="0">
                  <a:solidFill>
                    <a:schemeClr val="tx1"/>
                  </a:solidFill>
                </a:rPr>
                <a:t>1</a:t>
              </a:r>
              <a:endParaRPr lang="en-US" sz="794" dirty="0"/>
            </a:p>
          </p:txBody>
        </p:sp>
        <p:sp>
          <p:nvSpPr>
            <p:cNvPr id="54" name="Parallelogram 53">
              <a:extLst>
                <a:ext uri="{FF2B5EF4-FFF2-40B4-BE49-F238E27FC236}">
                  <a16:creationId xmlns:a16="http://schemas.microsoft.com/office/drawing/2014/main" id="{E5A96214-40D1-D64B-B349-50C233F825D3}"/>
                </a:ext>
              </a:extLst>
            </p:cNvPr>
            <p:cNvSpPr/>
            <p:nvPr/>
          </p:nvSpPr>
          <p:spPr>
            <a:xfrm>
              <a:off x="2725866" y="4757175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55" name="Parallelogram 54">
              <a:extLst>
                <a:ext uri="{FF2B5EF4-FFF2-40B4-BE49-F238E27FC236}">
                  <a16:creationId xmlns:a16="http://schemas.microsoft.com/office/drawing/2014/main" id="{DC1A19CC-187C-7441-A38A-267F9BB41368}"/>
                </a:ext>
              </a:extLst>
            </p:cNvPr>
            <p:cNvSpPr/>
            <p:nvPr/>
          </p:nvSpPr>
          <p:spPr>
            <a:xfrm>
              <a:off x="2406779" y="5070366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56" name="Parallelogram 55">
              <a:extLst>
                <a:ext uri="{FF2B5EF4-FFF2-40B4-BE49-F238E27FC236}">
                  <a16:creationId xmlns:a16="http://schemas.microsoft.com/office/drawing/2014/main" id="{FCA2F19E-A1B2-1344-9BAC-EE05AFC242E0}"/>
                </a:ext>
              </a:extLst>
            </p:cNvPr>
            <p:cNvSpPr/>
            <p:nvPr/>
          </p:nvSpPr>
          <p:spPr>
            <a:xfrm>
              <a:off x="3930876" y="4445916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 dirty="0"/>
            </a:p>
          </p:txBody>
        </p:sp>
        <p:sp>
          <p:nvSpPr>
            <p:cNvPr id="57" name="Parallelogram 56">
              <a:extLst>
                <a:ext uri="{FF2B5EF4-FFF2-40B4-BE49-F238E27FC236}">
                  <a16:creationId xmlns:a16="http://schemas.microsoft.com/office/drawing/2014/main" id="{9C243A02-AE67-A148-8582-4F2ECBFE907F}"/>
                </a:ext>
              </a:extLst>
            </p:cNvPr>
            <p:cNvSpPr/>
            <p:nvPr/>
          </p:nvSpPr>
          <p:spPr>
            <a:xfrm>
              <a:off x="3611789" y="4761371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58" name="Parallelogram 57">
              <a:extLst>
                <a:ext uri="{FF2B5EF4-FFF2-40B4-BE49-F238E27FC236}">
                  <a16:creationId xmlns:a16="http://schemas.microsoft.com/office/drawing/2014/main" id="{F0E3EFC0-6574-7C49-BE42-7C0F14017091}"/>
                </a:ext>
              </a:extLst>
            </p:cNvPr>
            <p:cNvSpPr/>
            <p:nvPr/>
          </p:nvSpPr>
          <p:spPr>
            <a:xfrm>
              <a:off x="3292702" y="5072630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59" name="Parallelogram 58">
              <a:extLst>
                <a:ext uri="{FF2B5EF4-FFF2-40B4-BE49-F238E27FC236}">
                  <a16:creationId xmlns:a16="http://schemas.microsoft.com/office/drawing/2014/main" id="{1F1C3574-3037-6A42-9B63-98D496DE3AE2}"/>
                </a:ext>
              </a:extLst>
            </p:cNvPr>
            <p:cNvSpPr/>
            <p:nvPr/>
          </p:nvSpPr>
          <p:spPr>
            <a:xfrm>
              <a:off x="4821845" y="4445916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60" name="Parallelogram 59">
              <a:extLst>
                <a:ext uri="{FF2B5EF4-FFF2-40B4-BE49-F238E27FC236}">
                  <a16:creationId xmlns:a16="http://schemas.microsoft.com/office/drawing/2014/main" id="{7D96FEB8-6480-AC4B-AB22-61B9FCE561F5}"/>
                </a:ext>
              </a:extLst>
            </p:cNvPr>
            <p:cNvSpPr/>
            <p:nvPr/>
          </p:nvSpPr>
          <p:spPr>
            <a:xfrm>
              <a:off x="4502758" y="4761371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61" name="Parallelogram 60">
              <a:extLst>
                <a:ext uri="{FF2B5EF4-FFF2-40B4-BE49-F238E27FC236}">
                  <a16:creationId xmlns:a16="http://schemas.microsoft.com/office/drawing/2014/main" id="{989D72A4-956C-784C-A455-E198AF0F64F1}"/>
                </a:ext>
              </a:extLst>
            </p:cNvPr>
            <p:cNvSpPr/>
            <p:nvPr/>
          </p:nvSpPr>
          <p:spPr>
            <a:xfrm>
              <a:off x="4183671" y="5072630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62" name="Parallelogram 61">
              <a:extLst>
                <a:ext uri="{FF2B5EF4-FFF2-40B4-BE49-F238E27FC236}">
                  <a16:creationId xmlns:a16="http://schemas.microsoft.com/office/drawing/2014/main" id="{05DAD0AD-929C-0D4A-9842-8D6C3AB54F7C}"/>
                </a:ext>
              </a:extLst>
            </p:cNvPr>
            <p:cNvSpPr/>
            <p:nvPr/>
          </p:nvSpPr>
          <p:spPr>
            <a:xfrm>
              <a:off x="5707768" y="4445916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63" name="Parallelogram 62">
              <a:extLst>
                <a:ext uri="{FF2B5EF4-FFF2-40B4-BE49-F238E27FC236}">
                  <a16:creationId xmlns:a16="http://schemas.microsoft.com/office/drawing/2014/main" id="{77835538-2359-194D-907E-3D5C9FDA97C0}"/>
                </a:ext>
              </a:extLst>
            </p:cNvPr>
            <p:cNvSpPr/>
            <p:nvPr/>
          </p:nvSpPr>
          <p:spPr>
            <a:xfrm>
              <a:off x="5388681" y="4761371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64" name="Parallelogram 63">
              <a:extLst>
                <a:ext uri="{FF2B5EF4-FFF2-40B4-BE49-F238E27FC236}">
                  <a16:creationId xmlns:a16="http://schemas.microsoft.com/office/drawing/2014/main" id="{9C3B1E57-833A-4B43-81EC-F2E1B9333EE4}"/>
                </a:ext>
              </a:extLst>
            </p:cNvPr>
            <p:cNvSpPr/>
            <p:nvPr/>
          </p:nvSpPr>
          <p:spPr>
            <a:xfrm>
              <a:off x="5069594" y="5072630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65" name="Parallelogram 64">
              <a:extLst>
                <a:ext uri="{FF2B5EF4-FFF2-40B4-BE49-F238E27FC236}">
                  <a16:creationId xmlns:a16="http://schemas.microsoft.com/office/drawing/2014/main" id="{542E326B-E11E-324E-A3DC-34992ABF3398}"/>
                </a:ext>
              </a:extLst>
            </p:cNvPr>
            <p:cNvSpPr/>
            <p:nvPr/>
          </p:nvSpPr>
          <p:spPr>
            <a:xfrm>
              <a:off x="1191677" y="5382873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66" name="Parallelogram 65">
              <a:extLst>
                <a:ext uri="{FF2B5EF4-FFF2-40B4-BE49-F238E27FC236}">
                  <a16:creationId xmlns:a16="http://schemas.microsoft.com/office/drawing/2014/main" id="{5DB951A1-C46D-4349-82F2-26B6080C8BE5}"/>
                </a:ext>
              </a:extLst>
            </p:cNvPr>
            <p:cNvSpPr/>
            <p:nvPr/>
          </p:nvSpPr>
          <p:spPr>
            <a:xfrm>
              <a:off x="2082646" y="5387069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67" name="Parallelogram 66">
              <a:extLst>
                <a:ext uri="{FF2B5EF4-FFF2-40B4-BE49-F238E27FC236}">
                  <a16:creationId xmlns:a16="http://schemas.microsoft.com/office/drawing/2014/main" id="{BE07B016-5C9F-394C-9F3D-0CC29099E94B}"/>
                </a:ext>
              </a:extLst>
            </p:cNvPr>
            <p:cNvSpPr/>
            <p:nvPr/>
          </p:nvSpPr>
          <p:spPr>
            <a:xfrm>
              <a:off x="2968569" y="5389333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68" name="Parallelogram 67">
              <a:extLst>
                <a:ext uri="{FF2B5EF4-FFF2-40B4-BE49-F238E27FC236}">
                  <a16:creationId xmlns:a16="http://schemas.microsoft.com/office/drawing/2014/main" id="{729C50F2-1221-244A-B393-EA4BDB72DA7F}"/>
                </a:ext>
              </a:extLst>
            </p:cNvPr>
            <p:cNvSpPr/>
            <p:nvPr/>
          </p:nvSpPr>
          <p:spPr>
            <a:xfrm>
              <a:off x="3859538" y="5389333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69" name="Parallelogram 68">
              <a:extLst>
                <a:ext uri="{FF2B5EF4-FFF2-40B4-BE49-F238E27FC236}">
                  <a16:creationId xmlns:a16="http://schemas.microsoft.com/office/drawing/2014/main" id="{84DE1A71-652A-9D41-A57E-3550B16BE72F}"/>
                </a:ext>
              </a:extLst>
            </p:cNvPr>
            <p:cNvSpPr/>
            <p:nvPr/>
          </p:nvSpPr>
          <p:spPr>
            <a:xfrm>
              <a:off x="4745461" y="5389333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70" name="Parallelogram 69">
              <a:extLst>
                <a:ext uri="{FF2B5EF4-FFF2-40B4-BE49-F238E27FC236}">
                  <a16:creationId xmlns:a16="http://schemas.microsoft.com/office/drawing/2014/main" id="{397E24BD-FAF2-1240-9A8A-9E949A2CF2CA}"/>
                </a:ext>
              </a:extLst>
            </p:cNvPr>
            <p:cNvSpPr/>
            <p:nvPr/>
          </p:nvSpPr>
          <p:spPr>
            <a:xfrm>
              <a:off x="867544" y="5695048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71" name="Parallelogram 70">
              <a:extLst>
                <a:ext uri="{FF2B5EF4-FFF2-40B4-BE49-F238E27FC236}">
                  <a16:creationId xmlns:a16="http://schemas.microsoft.com/office/drawing/2014/main" id="{57706882-6F68-0848-9C7D-6E3DBAFF19DF}"/>
                </a:ext>
              </a:extLst>
            </p:cNvPr>
            <p:cNvSpPr/>
            <p:nvPr/>
          </p:nvSpPr>
          <p:spPr>
            <a:xfrm>
              <a:off x="1758513" y="5699244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72" name="Parallelogram 71">
              <a:extLst>
                <a:ext uri="{FF2B5EF4-FFF2-40B4-BE49-F238E27FC236}">
                  <a16:creationId xmlns:a16="http://schemas.microsoft.com/office/drawing/2014/main" id="{1AD80F70-48C3-5B4F-90DE-144667FF4DEB}"/>
                </a:ext>
              </a:extLst>
            </p:cNvPr>
            <p:cNvSpPr/>
            <p:nvPr/>
          </p:nvSpPr>
          <p:spPr>
            <a:xfrm>
              <a:off x="2644436" y="5701508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73" name="Parallelogram 72">
              <a:extLst>
                <a:ext uri="{FF2B5EF4-FFF2-40B4-BE49-F238E27FC236}">
                  <a16:creationId xmlns:a16="http://schemas.microsoft.com/office/drawing/2014/main" id="{2921028E-D0C3-CF46-A97E-2705149D12E7}"/>
                </a:ext>
              </a:extLst>
            </p:cNvPr>
            <p:cNvSpPr/>
            <p:nvPr/>
          </p:nvSpPr>
          <p:spPr>
            <a:xfrm>
              <a:off x="3535405" y="5701508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74" name="Parallelogram 73">
              <a:extLst>
                <a:ext uri="{FF2B5EF4-FFF2-40B4-BE49-F238E27FC236}">
                  <a16:creationId xmlns:a16="http://schemas.microsoft.com/office/drawing/2014/main" id="{58433AA8-BABA-334C-A480-C04F36B03A5E}"/>
                </a:ext>
              </a:extLst>
            </p:cNvPr>
            <p:cNvSpPr/>
            <p:nvPr/>
          </p:nvSpPr>
          <p:spPr>
            <a:xfrm>
              <a:off x="4421328" y="5701508"/>
              <a:ext cx="1210056" cy="313191"/>
            </a:xfrm>
            <a:prstGeom prst="parallelogram">
              <a:avLst>
                <a:gd name="adj" fmla="val 102273"/>
              </a:avLst>
            </a:prstGeom>
            <a:grp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A3420AAE-8264-F94D-9E18-06D6FCB19E2C}"/>
              </a:ext>
            </a:extLst>
          </p:cNvPr>
          <p:cNvSpPr txBox="1"/>
          <p:nvPr/>
        </p:nvSpPr>
        <p:spPr>
          <a:xfrm>
            <a:off x="2646353" y="5549077"/>
            <a:ext cx="195323" cy="183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91" dirty="0"/>
              <a:t>…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3BB4F37-06A5-4B46-ACD6-B5F9117DD038}"/>
              </a:ext>
            </a:extLst>
          </p:cNvPr>
          <p:cNvSpPr txBox="1"/>
          <p:nvPr/>
        </p:nvSpPr>
        <p:spPr>
          <a:xfrm>
            <a:off x="2144936" y="5679242"/>
            <a:ext cx="195323" cy="183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91" dirty="0"/>
              <a:t>…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880C0D7-68E3-1045-8B58-D69275F1527C}"/>
              </a:ext>
            </a:extLst>
          </p:cNvPr>
          <p:cNvSpPr txBox="1"/>
          <p:nvPr/>
        </p:nvSpPr>
        <p:spPr>
          <a:xfrm>
            <a:off x="1666581" y="5807014"/>
            <a:ext cx="195323" cy="183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91" dirty="0"/>
              <a:t>…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9B92AF61-821C-7B4B-9128-C7E03DB42B5A}"/>
              </a:ext>
            </a:extLst>
          </p:cNvPr>
          <p:cNvCxnSpPr>
            <a:cxnSpLocks/>
            <a:stCxn id="7" idx="3"/>
          </p:cNvCxnSpPr>
          <p:nvPr/>
        </p:nvCxnSpPr>
        <p:spPr>
          <a:xfrm flipH="1">
            <a:off x="1917446" y="4305168"/>
            <a:ext cx="430213" cy="299881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A2B44EAC-9317-B24C-9BC9-D8F2243697AB}"/>
              </a:ext>
            </a:extLst>
          </p:cNvPr>
          <p:cNvCxnSpPr>
            <a:cxnSpLocks/>
            <a:stCxn id="7" idx="5"/>
          </p:cNvCxnSpPr>
          <p:nvPr/>
        </p:nvCxnSpPr>
        <p:spPr>
          <a:xfrm>
            <a:off x="2574615" y="4305168"/>
            <a:ext cx="1186294" cy="299881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0" name="Group 79">
            <a:extLst>
              <a:ext uri="{FF2B5EF4-FFF2-40B4-BE49-F238E27FC236}">
                <a16:creationId xmlns:a16="http://schemas.microsoft.com/office/drawing/2014/main" id="{10D37C5C-378C-C844-8D43-EA9DB147350E}"/>
              </a:ext>
            </a:extLst>
          </p:cNvPr>
          <p:cNvGrpSpPr/>
          <p:nvPr/>
        </p:nvGrpSpPr>
        <p:grpSpPr>
          <a:xfrm>
            <a:off x="4932040" y="5655729"/>
            <a:ext cx="2517583" cy="653591"/>
            <a:chOff x="867544" y="4443984"/>
            <a:chExt cx="6050280" cy="1570715"/>
          </a:xfrm>
        </p:grpSpPr>
        <p:sp>
          <p:nvSpPr>
            <p:cNvPr id="81" name="Parallelogram 80">
              <a:extLst>
                <a:ext uri="{FF2B5EF4-FFF2-40B4-BE49-F238E27FC236}">
                  <a16:creationId xmlns:a16="http://schemas.microsoft.com/office/drawing/2014/main" id="{1C5EC41D-C2AA-EA46-936C-39E8719A014D}"/>
                </a:ext>
              </a:extLst>
            </p:cNvPr>
            <p:cNvSpPr/>
            <p:nvPr/>
          </p:nvSpPr>
          <p:spPr>
            <a:xfrm>
              <a:off x="2153984" y="4443984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94" b="1" dirty="0">
                  <a:solidFill>
                    <a:schemeClr val="tx1"/>
                  </a:solidFill>
                </a:rPr>
                <a:t>x</a:t>
              </a:r>
              <a:r>
                <a:rPr lang="en-US" sz="794" b="1" baseline="-25000" dirty="0">
                  <a:solidFill>
                    <a:schemeClr val="tx1"/>
                  </a:solidFill>
                </a:rPr>
                <a:t>0,0</a:t>
              </a:r>
            </a:p>
          </p:txBody>
        </p:sp>
        <p:sp>
          <p:nvSpPr>
            <p:cNvPr id="82" name="Parallelogram 81">
              <a:extLst>
                <a:ext uri="{FF2B5EF4-FFF2-40B4-BE49-F238E27FC236}">
                  <a16:creationId xmlns:a16="http://schemas.microsoft.com/office/drawing/2014/main" id="{EF44021D-F46D-8147-BDA1-2B5224AA0E36}"/>
                </a:ext>
              </a:extLst>
            </p:cNvPr>
            <p:cNvSpPr/>
            <p:nvPr/>
          </p:nvSpPr>
          <p:spPr>
            <a:xfrm>
              <a:off x="1834897" y="4757175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28" b="1" dirty="0">
                  <a:solidFill>
                    <a:schemeClr val="tx1"/>
                  </a:solidFill>
                </a:rPr>
                <a:t>x</a:t>
              </a:r>
              <a:r>
                <a:rPr lang="en-US" sz="728" b="1" baseline="-25000" dirty="0">
                  <a:solidFill>
                    <a:schemeClr val="tx1"/>
                  </a:solidFill>
                </a:rPr>
                <a:t>1,0</a:t>
              </a:r>
            </a:p>
          </p:txBody>
        </p:sp>
        <p:sp>
          <p:nvSpPr>
            <p:cNvPr id="83" name="Parallelogram 82">
              <a:extLst>
                <a:ext uri="{FF2B5EF4-FFF2-40B4-BE49-F238E27FC236}">
                  <a16:creationId xmlns:a16="http://schemas.microsoft.com/office/drawing/2014/main" id="{83A8A775-E90F-E849-9AE2-969469555B30}"/>
                </a:ext>
              </a:extLst>
            </p:cNvPr>
            <p:cNvSpPr/>
            <p:nvPr/>
          </p:nvSpPr>
          <p:spPr>
            <a:xfrm>
              <a:off x="1515810" y="5066170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84" name="Parallelogram 83">
              <a:extLst>
                <a:ext uri="{FF2B5EF4-FFF2-40B4-BE49-F238E27FC236}">
                  <a16:creationId xmlns:a16="http://schemas.microsoft.com/office/drawing/2014/main" id="{4CBAC602-9410-DC41-A2DB-0179FEB7831B}"/>
                </a:ext>
              </a:extLst>
            </p:cNvPr>
            <p:cNvSpPr/>
            <p:nvPr/>
          </p:nvSpPr>
          <p:spPr>
            <a:xfrm>
              <a:off x="3044953" y="4443984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794" b="1" dirty="0">
                  <a:solidFill>
                    <a:schemeClr val="tx1"/>
                  </a:solidFill>
                </a:rPr>
                <a:t>x</a:t>
              </a:r>
              <a:r>
                <a:rPr lang="en-US" sz="794" b="1" baseline="-25000" dirty="0">
                  <a:solidFill>
                    <a:schemeClr val="tx1"/>
                  </a:solidFill>
                </a:rPr>
                <a:t>0,1</a:t>
              </a:r>
              <a:endParaRPr lang="en-US" sz="794" dirty="0"/>
            </a:p>
          </p:txBody>
        </p:sp>
        <p:sp>
          <p:nvSpPr>
            <p:cNvPr id="85" name="Parallelogram 84">
              <a:extLst>
                <a:ext uri="{FF2B5EF4-FFF2-40B4-BE49-F238E27FC236}">
                  <a16:creationId xmlns:a16="http://schemas.microsoft.com/office/drawing/2014/main" id="{828E0869-5B47-094D-A083-1167DC799959}"/>
                </a:ext>
              </a:extLst>
            </p:cNvPr>
            <p:cNvSpPr/>
            <p:nvPr/>
          </p:nvSpPr>
          <p:spPr>
            <a:xfrm>
              <a:off x="2725866" y="4757175"/>
              <a:ext cx="1210056" cy="313191"/>
            </a:xfrm>
            <a:prstGeom prst="parallelogram">
              <a:avLst>
                <a:gd name="adj" fmla="val 102273"/>
              </a:avLst>
            </a:prstGeom>
            <a:solidFill>
              <a:schemeClr val="tx2">
                <a:lumMod val="20000"/>
                <a:lumOff val="80000"/>
              </a:schemeClr>
            </a:solidFill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86" name="Parallelogram 85">
              <a:extLst>
                <a:ext uri="{FF2B5EF4-FFF2-40B4-BE49-F238E27FC236}">
                  <a16:creationId xmlns:a16="http://schemas.microsoft.com/office/drawing/2014/main" id="{7B060A91-8BC1-6C4E-9E2F-DDE199A520F8}"/>
                </a:ext>
              </a:extLst>
            </p:cNvPr>
            <p:cNvSpPr/>
            <p:nvPr/>
          </p:nvSpPr>
          <p:spPr>
            <a:xfrm>
              <a:off x="2406779" y="5070366"/>
              <a:ext cx="1210056" cy="313191"/>
            </a:xfrm>
            <a:prstGeom prst="parallelogram">
              <a:avLst>
                <a:gd name="adj" fmla="val 102273"/>
              </a:avLst>
            </a:prstGeom>
            <a:solidFill>
              <a:schemeClr val="tx2">
                <a:lumMod val="20000"/>
                <a:lumOff val="80000"/>
              </a:schemeClr>
            </a:solidFill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87" name="Parallelogram 86">
              <a:extLst>
                <a:ext uri="{FF2B5EF4-FFF2-40B4-BE49-F238E27FC236}">
                  <a16:creationId xmlns:a16="http://schemas.microsoft.com/office/drawing/2014/main" id="{8D6FE0CB-2424-6143-BEEC-EECB2550EEC6}"/>
                </a:ext>
              </a:extLst>
            </p:cNvPr>
            <p:cNvSpPr/>
            <p:nvPr/>
          </p:nvSpPr>
          <p:spPr>
            <a:xfrm>
              <a:off x="3930876" y="4445916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 dirty="0"/>
            </a:p>
          </p:txBody>
        </p:sp>
        <p:sp>
          <p:nvSpPr>
            <p:cNvPr id="88" name="Parallelogram 87">
              <a:extLst>
                <a:ext uri="{FF2B5EF4-FFF2-40B4-BE49-F238E27FC236}">
                  <a16:creationId xmlns:a16="http://schemas.microsoft.com/office/drawing/2014/main" id="{51410171-F1A0-2E4E-B3E4-93A6465E5F78}"/>
                </a:ext>
              </a:extLst>
            </p:cNvPr>
            <p:cNvSpPr/>
            <p:nvPr/>
          </p:nvSpPr>
          <p:spPr>
            <a:xfrm>
              <a:off x="3611789" y="4761371"/>
              <a:ext cx="1210056" cy="313191"/>
            </a:xfrm>
            <a:prstGeom prst="parallelogram">
              <a:avLst>
                <a:gd name="adj" fmla="val 102273"/>
              </a:avLst>
            </a:prstGeom>
            <a:solidFill>
              <a:schemeClr val="tx2">
                <a:lumMod val="20000"/>
                <a:lumOff val="80000"/>
              </a:schemeClr>
            </a:solidFill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89" name="Parallelogram 88">
              <a:extLst>
                <a:ext uri="{FF2B5EF4-FFF2-40B4-BE49-F238E27FC236}">
                  <a16:creationId xmlns:a16="http://schemas.microsoft.com/office/drawing/2014/main" id="{3D0FAAF1-F524-414E-8464-B747A12E5392}"/>
                </a:ext>
              </a:extLst>
            </p:cNvPr>
            <p:cNvSpPr/>
            <p:nvPr/>
          </p:nvSpPr>
          <p:spPr>
            <a:xfrm>
              <a:off x="3292702" y="5072630"/>
              <a:ext cx="1210056" cy="313191"/>
            </a:xfrm>
            <a:prstGeom prst="parallelogram">
              <a:avLst>
                <a:gd name="adj" fmla="val 102273"/>
              </a:avLst>
            </a:prstGeom>
            <a:solidFill>
              <a:schemeClr val="tx2">
                <a:lumMod val="20000"/>
                <a:lumOff val="80000"/>
              </a:schemeClr>
            </a:solidFill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90" name="Parallelogram 89">
              <a:extLst>
                <a:ext uri="{FF2B5EF4-FFF2-40B4-BE49-F238E27FC236}">
                  <a16:creationId xmlns:a16="http://schemas.microsoft.com/office/drawing/2014/main" id="{312D26CC-3992-334B-A3B5-2BB5154B5C41}"/>
                </a:ext>
              </a:extLst>
            </p:cNvPr>
            <p:cNvSpPr/>
            <p:nvPr/>
          </p:nvSpPr>
          <p:spPr>
            <a:xfrm>
              <a:off x="4821845" y="4445916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91" name="Parallelogram 90">
              <a:extLst>
                <a:ext uri="{FF2B5EF4-FFF2-40B4-BE49-F238E27FC236}">
                  <a16:creationId xmlns:a16="http://schemas.microsoft.com/office/drawing/2014/main" id="{63F5B286-4F84-2B4E-8739-E2A785EB6F54}"/>
                </a:ext>
              </a:extLst>
            </p:cNvPr>
            <p:cNvSpPr/>
            <p:nvPr/>
          </p:nvSpPr>
          <p:spPr>
            <a:xfrm>
              <a:off x="4502758" y="4761371"/>
              <a:ext cx="1210056" cy="313191"/>
            </a:xfrm>
            <a:prstGeom prst="parallelogram">
              <a:avLst>
                <a:gd name="adj" fmla="val 102273"/>
              </a:avLst>
            </a:prstGeom>
            <a:solidFill>
              <a:schemeClr val="tx2">
                <a:lumMod val="20000"/>
                <a:lumOff val="80000"/>
              </a:schemeClr>
            </a:solidFill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92" name="Parallelogram 91">
              <a:extLst>
                <a:ext uri="{FF2B5EF4-FFF2-40B4-BE49-F238E27FC236}">
                  <a16:creationId xmlns:a16="http://schemas.microsoft.com/office/drawing/2014/main" id="{C22EFB23-F248-494C-B89A-6BF86C3F2D2E}"/>
                </a:ext>
              </a:extLst>
            </p:cNvPr>
            <p:cNvSpPr/>
            <p:nvPr/>
          </p:nvSpPr>
          <p:spPr>
            <a:xfrm>
              <a:off x="4183671" y="5072630"/>
              <a:ext cx="1210056" cy="313191"/>
            </a:xfrm>
            <a:prstGeom prst="parallelogram">
              <a:avLst>
                <a:gd name="adj" fmla="val 102273"/>
              </a:avLst>
            </a:prstGeom>
            <a:solidFill>
              <a:schemeClr val="tx2">
                <a:lumMod val="20000"/>
                <a:lumOff val="80000"/>
              </a:schemeClr>
            </a:solidFill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93" name="Parallelogram 92">
              <a:extLst>
                <a:ext uri="{FF2B5EF4-FFF2-40B4-BE49-F238E27FC236}">
                  <a16:creationId xmlns:a16="http://schemas.microsoft.com/office/drawing/2014/main" id="{F4877B60-3CD1-D74E-81E6-2FA287BE9C20}"/>
                </a:ext>
              </a:extLst>
            </p:cNvPr>
            <p:cNvSpPr/>
            <p:nvPr/>
          </p:nvSpPr>
          <p:spPr>
            <a:xfrm>
              <a:off x="5707768" y="4445916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94" name="Parallelogram 93">
              <a:extLst>
                <a:ext uri="{FF2B5EF4-FFF2-40B4-BE49-F238E27FC236}">
                  <a16:creationId xmlns:a16="http://schemas.microsoft.com/office/drawing/2014/main" id="{82FD15D2-E9D7-E847-B57D-30AACEACF528}"/>
                </a:ext>
              </a:extLst>
            </p:cNvPr>
            <p:cNvSpPr/>
            <p:nvPr/>
          </p:nvSpPr>
          <p:spPr>
            <a:xfrm>
              <a:off x="5388681" y="4761371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95" name="Parallelogram 94">
              <a:extLst>
                <a:ext uri="{FF2B5EF4-FFF2-40B4-BE49-F238E27FC236}">
                  <a16:creationId xmlns:a16="http://schemas.microsoft.com/office/drawing/2014/main" id="{3FCFA2AE-C5BE-614D-8942-BE3972EE141E}"/>
                </a:ext>
              </a:extLst>
            </p:cNvPr>
            <p:cNvSpPr/>
            <p:nvPr/>
          </p:nvSpPr>
          <p:spPr>
            <a:xfrm>
              <a:off x="5069594" y="5072630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96" name="Parallelogram 95">
              <a:extLst>
                <a:ext uri="{FF2B5EF4-FFF2-40B4-BE49-F238E27FC236}">
                  <a16:creationId xmlns:a16="http://schemas.microsoft.com/office/drawing/2014/main" id="{0CB33DA5-A8C2-1D43-9F1F-B144813C527D}"/>
                </a:ext>
              </a:extLst>
            </p:cNvPr>
            <p:cNvSpPr/>
            <p:nvPr/>
          </p:nvSpPr>
          <p:spPr>
            <a:xfrm>
              <a:off x="1191677" y="5382873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97" name="Parallelogram 96">
              <a:extLst>
                <a:ext uri="{FF2B5EF4-FFF2-40B4-BE49-F238E27FC236}">
                  <a16:creationId xmlns:a16="http://schemas.microsoft.com/office/drawing/2014/main" id="{F42DEF5F-78D6-FE40-9659-D45312370F8B}"/>
                </a:ext>
              </a:extLst>
            </p:cNvPr>
            <p:cNvSpPr/>
            <p:nvPr/>
          </p:nvSpPr>
          <p:spPr>
            <a:xfrm>
              <a:off x="2082646" y="5387069"/>
              <a:ext cx="1210056" cy="313191"/>
            </a:xfrm>
            <a:prstGeom prst="parallelogram">
              <a:avLst>
                <a:gd name="adj" fmla="val 102273"/>
              </a:avLst>
            </a:prstGeom>
            <a:solidFill>
              <a:schemeClr val="tx2">
                <a:lumMod val="20000"/>
                <a:lumOff val="80000"/>
              </a:schemeClr>
            </a:solidFill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98" name="Parallelogram 97">
              <a:extLst>
                <a:ext uri="{FF2B5EF4-FFF2-40B4-BE49-F238E27FC236}">
                  <a16:creationId xmlns:a16="http://schemas.microsoft.com/office/drawing/2014/main" id="{64AC01E9-5877-234C-AEED-5C24097C9B79}"/>
                </a:ext>
              </a:extLst>
            </p:cNvPr>
            <p:cNvSpPr/>
            <p:nvPr/>
          </p:nvSpPr>
          <p:spPr>
            <a:xfrm>
              <a:off x="2968569" y="5389333"/>
              <a:ext cx="1210056" cy="313191"/>
            </a:xfrm>
            <a:prstGeom prst="parallelogram">
              <a:avLst>
                <a:gd name="adj" fmla="val 102273"/>
              </a:avLst>
            </a:prstGeom>
            <a:solidFill>
              <a:schemeClr val="tx2">
                <a:lumMod val="20000"/>
                <a:lumOff val="80000"/>
              </a:schemeClr>
            </a:solidFill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99" name="Parallelogram 98">
              <a:extLst>
                <a:ext uri="{FF2B5EF4-FFF2-40B4-BE49-F238E27FC236}">
                  <a16:creationId xmlns:a16="http://schemas.microsoft.com/office/drawing/2014/main" id="{EE051469-ACE0-0746-8B8A-2BAC78AC4ED3}"/>
                </a:ext>
              </a:extLst>
            </p:cNvPr>
            <p:cNvSpPr/>
            <p:nvPr/>
          </p:nvSpPr>
          <p:spPr>
            <a:xfrm>
              <a:off x="3859538" y="5389333"/>
              <a:ext cx="1210056" cy="313191"/>
            </a:xfrm>
            <a:prstGeom prst="parallelogram">
              <a:avLst>
                <a:gd name="adj" fmla="val 102273"/>
              </a:avLst>
            </a:prstGeom>
            <a:solidFill>
              <a:schemeClr val="tx2">
                <a:lumMod val="20000"/>
                <a:lumOff val="80000"/>
              </a:schemeClr>
            </a:solidFill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100" name="Parallelogram 99">
              <a:extLst>
                <a:ext uri="{FF2B5EF4-FFF2-40B4-BE49-F238E27FC236}">
                  <a16:creationId xmlns:a16="http://schemas.microsoft.com/office/drawing/2014/main" id="{EAC7B13D-DF45-FC40-80E4-C9085EC59749}"/>
                </a:ext>
              </a:extLst>
            </p:cNvPr>
            <p:cNvSpPr/>
            <p:nvPr/>
          </p:nvSpPr>
          <p:spPr>
            <a:xfrm>
              <a:off x="4745461" y="5389333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101" name="Parallelogram 100">
              <a:extLst>
                <a:ext uri="{FF2B5EF4-FFF2-40B4-BE49-F238E27FC236}">
                  <a16:creationId xmlns:a16="http://schemas.microsoft.com/office/drawing/2014/main" id="{58AF7C9F-84DD-B642-9D28-21EB85F81647}"/>
                </a:ext>
              </a:extLst>
            </p:cNvPr>
            <p:cNvSpPr/>
            <p:nvPr/>
          </p:nvSpPr>
          <p:spPr>
            <a:xfrm>
              <a:off x="867544" y="5695048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102" name="Parallelogram 101">
              <a:extLst>
                <a:ext uri="{FF2B5EF4-FFF2-40B4-BE49-F238E27FC236}">
                  <a16:creationId xmlns:a16="http://schemas.microsoft.com/office/drawing/2014/main" id="{53A5E5AF-452E-0943-B32F-6A07A0A9E761}"/>
                </a:ext>
              </a:extLst>
            </p:cNvPr>
            <p:cNvSpPr/>
            <p:nvPr/>
          </p:nvSpPr>
          <p:spPr>
            <a:xfrm>
              <a:off x="1758513" y="5699244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103" name="Parallelogram 102">
              <a:extLst>
                <a:ext uri="{FF2B5EF4-FFF2-40B4-BE49-F238E27FC236}">
                  <a16:creationId xmlns:a16="http://schemas.microsoft.com/office/drawing/2014/main" id="{BDCD6530-8179-8A48-B4ED-F43DDE3F9D21}"/>
                </a:ext>
              </a:extLst>
            </p:cNvPr>
            <p:cNvSpPr/>
            <p:nvPr/>
          </p:nvSpPr>
          <p:spPr>
            <a:xfrm>
              <a:off x="2644436" y="5701508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104" name="Parallelogram 103">
              <a:extLst>
                <a:ext uri="{FF2B5EF4-FFF2-40B4-BE49-F238E27FC236}">
                  <a16:creationId xmlns:a16="http://schemas.microsoft.com/office/drawing/2014/main" id="{A43D7623-0446-8F4B-8067-A98A52DCA629}"/>
                </a:ext>
              </a:extLst>
            </p:cNvPr>
            <p:cNvSpPr/>
            <p:nvPr/>
          </p:nvSpPr>
          <p:spPr>
            <a:xfrm>
              <a:off x="3535405" y="5701508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  <p:sp>
          <p:nvSpPr>
            <p:cNvPr id="105" name="Parallelogram 104">
              <a:extLst>
                <a:ext uri="{FF2B5EF4-FFF2-40B4-BE49-F238E27FC236}">
                  <a16:creationId xmlns:a16="http://schemas.microsoft.com/office/drawing/2014/main" id="{393832DA-4E08-C64A-B66A-F94D55A7AC88}"/>
                </a:ext>
              </a:extLst>
            </p:cNvPr>
            <p:cNvSpPr/>
            <p:nvPr/>
          </p:nvSpPr>
          <p:spPr>
            <a:xfrm>
              <a:off x="4421328" y="5701508"/>
              <a:ext cx="1210056" cy="313191"/>
            </a:xfrm>
            <a:prstGeom prst="parallelogram">
              <a:avLst>
                <a:gd name="adj" fmla="val 102273"/>
              </a:avLst>
            </a:prstGeom>
            <a:noFill/>
            <a:ln w="25400">
              <a:solidFill>
                <a:srgbClr val="0070C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191"/>
            </a:p>
          </p:txBody>
        </p:sp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id="{2C26144F-12E0-6546-8AEA-2A10C79DF56D}"/>
              </a:ext>
            </a:extLst>
          </p:cNvPr>
          <p:cNvSpPr txBox="1"/>
          <p:nvPr/>
        </p:nvSpPr>
        <p:spPr>
          <a:xfrm>
            <a:off x="6323607" y="5549076"/>
            <a:ext cx="195323" cy="183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91" dirty="0"/>
              <a:t>…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AB1C954E-3A47-024A-B946-B236EAA7E4BB}"/>
              </a:ext>
            </a:extLst>
          </p:cNvPr>
          <p:cNvSpPr txBox="1"/>
          <p:nvPr/>
        </p:nvSpPr>
        <p:spPr>
          <a:xfrm>
            <a:off x="5822189" y="5679242"/>
            <a:ext cx="195323" cy="183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91" dirty="0"/>
              <a:t>…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1411CDD-2B41-984B-83B2-8DC40AE413D7}"/>
              </a:ext>
            </a:extLst>
          </p:cNvPr>
          <p:cNvSpPr txBox="1"/>
          <p:nvPr/>
        </p:nvSpPr>
        <p:spPr>
          <a:xfrm>
            <a:off x="5343835" y="5807014"/>
            <a:ext cx="195323" cy="183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91" dirty="0"/>
              <a:t>…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DBE2A093-43A3-6E48-B437-0AB47CEAD473}"/>
              </a:ext>
            </a:extLst>
          </p:cNvPr>
          <p:cNvCxnSpPr>
            <a:cxnSpLocks/>
            <a:stCxn id="7" idx="5"/>
          </p:cNvCxnSpPr>
          <p:nvPr/>
        </p:nvCxnSpPr>
        <p:spPr>
          <a:xfrm>
            <a:off x="2574615" y="4305167"/>
            <a:ext cx="522368" cy="955762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B357980E-263A-5C4D-AE4F-2C96F51EE2AF}"/>
              </a:ext>
            </a:extLst>
          </p:cNvPr>
          <p:cNvCxnSpPr>
            <a:cxnSpLocks/>
            <a:stCxn id="7" idx="3"/>
          </p:cNvCxnSpPr>
          <p:nvPr/>
        </p:nvCxnSpPr>
        <p:spPr>
          <a:xfrm flipH="1">
            <a:off x="1266199" y="4305168"/>
            <a:ext cx="1081460" cy="971394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2940775C-54BD-E440-92F7-FD453501B25C}"/>
              </a:ext>
            </a:extLst>
          </p:cNvPr>
          <p:cNvCxnSpPr>
            <a:cxnSpLocks/>
          </p:cNvCxnSpPr>
          <p:nvPr/>
        </p:nvCxnSpPr>
        <p:spPr>
          <a:xfrm>
            <a:off x="3096665" y="5273874"/>
            <a:ext cx="6618" cy="1035446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F0619D89-573A-F146-9F09-613A57B6AA96}"/>
              </a:ext>
            </a:extLst>
          </p:cNvPr>
          <p:cNvCxnSpPr>
            <a:cxnSpLocks/>
          </p:cNvCxnSpPr>
          <p:nvPr/>
        </p:nvCxnSpPr>
        <p:spPr>
          <a:xfrm flipH="1">
            <a:off x="3766331" y="4633414"/>
            <a:ext cx="1768" cy="1021073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1B93D8F8-5022-6941-85B0-4F387047FB12}"/>
              </a:ext>
            </a:extLst>
          </p:cNvPr>
          <p:cNvCxnSpPr>
            <a:cxnSpLocks/>
          </p:cNvCxnSpPr>
          <p:nvPr/>
        </p:nvCxnSpPr>
        <p:spPr>
          <a:xfrm flipH="1">
            <a:off x="1249578" y="5276562"/>
            <a:ext cx="9526" cy="1015991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824CE105-E7C9-9749-9A0C-2AB12C98AD95}"/>
              </a:ext>
            </a:extLst>
          </p:cNvPr>
          <p:cNvCxnSpPr>
            <a:cxnSpLocks/>
          </p:cNvCxnSpPr>
          <p:nvPr/>
        </p:nvCxnSpPr>
        <p:spPr>
          <a:xfrm flipH="1">
            <a:off x="1922703" y="4605048"/>
            <a:ext cx="5982" cy="1042598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7EF94A47-8A15-A244-A633-A330AC19B82C}"/>
              </a:ext>
            </a:extLst>
          </p:cNvPr>
          <p:cNvCxnSpPr>
            <a:cxnSpLocks/>
            <a:endCxn id="45" idx="5"/>
          </p:cNvCxnSpPr>
          <p:nvPr/>
        </p:nvCxnSpPr>
        <p:spPr>
          <a:xfrm flipH="1" flipV="1">
            <a:off x="6333683" y="4353008"/>
            <a:ext cx="659789" cy="397726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F5664868-DDC1-3447-B7CC-114A39EE9E34}"/>
              </a:ext>
            </a:extLst>
          </p:cNvPr>
          <p:cNvCxnSpPr>
            <a:cxnSpLocks/>
            <a:endCxn id="45" idx="5"/>
          </p:cNvCxnSpPr>
          <p:nvPr/>
        </p:nvCxnSpPr>
        <p:spPr>
          <a:xfrm flipH="1" flipV="1">
            <a:off x="6333684" y="4353008"/>
            <a:ext cx="235866" cy="773899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1A124071-D2BE-A34F-B453-D55CD7E5CA02}"/>
              </a:ext>
            </a:extLst>
          </p:cNvPr>
          <p:cNvCxnSpPr>
            <a:cxnSpLocks/>
            <a:endCxn id="45" idx="3"/>
          </p:cNvCxnSpPr>
          <p:nvPr/>
        </p:nvCxnSpPr>
        <p:spPr>
          <a:xfrm flipV="1">
            <a:off x="5497968" y="4353008"/>
            <a:ext cx="608759" cy="773899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97D1D45D-33A8-BF40-9ADD-FEEDC87E4AF7}"/>
              </a:ext>
            </a:extLst>
          </p:cNvPr>
          <p:cNvCxnSpPr>
            <a:cxnSpLocks/>
            <a:endCxn id="45" idx="3"/>
          </p:cNvCxnSpPr>
          <p:nvPr/>
        </p:nvCxnSpPr>
        <p:spPr>
          <a:xfrm flipV="1">
            <a:off x="5896555" y="4353008"/>
            <a:ext cx="210173" cy="382275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6179D641-BCA9-0B45-B08C-5A0888C00BF8}"/>
              </a:ext>
            </a:extLst>
          </p:cNvPr>
          <p:cNvCxnSpPr>
            <a:cxnSpLocks/>
          </p:cNvCxnSpPr>
          <p:nvPr/>
        </p:nvCxnSpPr>
        <p:spPr>
          <a:xfrm flipV="1">
            <a:off x="6968309" y="4739957"/>
            <a:ext cx="22014" cy="1043588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01F6B883-D79E-3841-B237-BF931FD87B33}"/>
              </a:ext>
            </a:extLst>
          </p:cNvPr>
          <p:cNvCxnSpPr>
            <a:cxnSpLocks/>
          </p:cNvCxnSpPr>
          <p:nvPr/>
        </p:nvCxnSpPr>
        <p:spPr>
          <a:xfrm flipV="1">
            <a:off x="6554826" y="5133009"/>
            <a:ext cx="22639" cy="1028942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6050FB1D-0466-E043-832B-0384957D9E66}"/>
              </a:ext>
            </a:extLst>
          </p:cNvPr>
          <p:cNvCxnSpPr>
            <a:cxnSpLocks/>
          </p:cNvCxnSpPr>
          <p:nvPr/>
        </p:nvCxnSpPr>
        <p:spPr>
          <a:xfrm flipV="1">
            <a:off x="5445327" y="5109079"/>
            <a:ext cx="22014" cy="1043588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5C5FE81F-E89B-BF42-ADA1-EDE985A37514}"/>
              </a:ext>
            </a:extLst>
          </p:cNvPr>
          <p:cNvCxnSpPr>
            <a:cxnSpLocks/>
          </p:cNvCxnSpPr>
          <p:nvPr/>
        </p:nvCxnSpPr>
        <p:spPr>
          <a:xfrm flipV="1">
            <a:off x="5844019" y="4735283"/>
            <a:ext cx="22014" cy="1043588"/>
          </a:xfrm>
          <a:prstGeom prst="line">
            <a:avLst/>
          </a:prstGeom>
          <a:ln>
            <a:solidFill>
              <a:srgbClr val="002060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1AC70EC4-F3E1-2244-BE82-7BEDA8FCC1F9}"/>
              </a:ext>
            </a:extLst>
          </p:cNvPr>
          <p:cNvSpPr txBox="1"/>
          <p:nvPr/>
        </p:nvSpPr>
        <p:spPr>
          <a:xfrm>
            <a:off x="7141783" y="4778030"/>
            <a:ext cx="179034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Weight sharing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24E6AC0B-A35F-7F47-9867-4498232B9DDD}"/>
              </a:ext>
            </a:extLst>
          </p:cNvPr>
          <p:cNvSpPr txBox="1"/>
          <p:nvPr/>
        </p:nvSpPr>
        <p:spPr>
          <a:xfrm>
            <a:off x="81434" y="4120632"/>
            <a:ext cx="21863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Fully connected layer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012F64BC-58A2-F347-9A8A-69B98CF67B68}"/>
              </a:ext>
            </a:extLst>
          </p:cNvPr>
          <p:cNvSpPr txBox="1"/>
          <p:nvPr/>
        </p:nvSpPr>
        <p:spPr>
          <a:xfrm>
            <a:off x="6617520" y="4223063"/>
            <a:ext cx="2026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Convolutional layer</a:t>
            </a:r>
          </a:p>
        </p:txBody>
      </p:sp>
    </p:spTree>
    <p:extLst>
      <p:ext uri="{BB962C8B-B14F-4D97-AF65-F5344CB8AC3E}">
        <p14:creationId xmlns:p14="http://schemas.microsoft.com/office/powerpoint/2010/main" val="3272743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5" grpId="0" animBg="1"/>
      <p:bldP spid="46" grpId="0"/>
      <p:bldP spid="47" grpId="0"/>
      <p:bldP spid="48" grpId="0"/>
      <p:bldP spid="75" grpId="0"/>
      <p:bldP spid="76" grpId="0"/>
      <p:bldP spid="77" grpId="0"/>
      <p:bldP spid="106" grpId="0"/>
      <p:bldP spid="107" grpId="0"/>
      <p:bldP spid="108" grpId="0"/>
      <p:bldP spid="124" grpId="0"/>
      <p:bldP spid="125" grpId="0"/>
      <p:bldP spid="12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Convolutional Neural Networks: Demo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42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67200" y="5833646"/>
            <a:ext cx="4621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0432FF"/>
                </a:solidFill>
              </a:rPr>
              <a:t>http://</a:t>
            </a:r>
            <a:r>
              <a:rPr lang="en-US" dirty="0" err="1">
                <a:solidFill>
                  <a:srgbClr val="0432FF"/>
                </a:solidFill>
              </a:rPr>
              <a:t>yann.lecun.com</a:t>
            </a:r>
            <a:r>
              <a:rPr lang="en-US" dirty="0">
                <a:solidFill>
                  <a:srgbClr val="0432FF"/>
                </a:solidFill>
              </a:rPr>
              <a:t>/</a:t>
            </a:r>
            <a:r>
              <a:rPr lang="en-US" dirty="0" err="1">
                <a:solidFill>
                  <a:srgbClr val="0432FF"/>
                </a:solidFill>
              </a:rPr>
              <a:t>exdb</a:t>
            </a:r>
            <a:r>
              <a:rPr lang="en-US" dirty="0">
                <a:solidFill>
                  <a:srgbClr val="0432FF"/>
                </a:solidFill>
              </a:rPr>
              <a:t>/</a:t>
            </a:r>
            <a:r>
              <a:rPr lang="en-US" dirty="0" err="1">
                <a:solidFill>
                  <a:srgbClr val="0432FF"/>
                </a:solidFill>
              </a:rPr>
              <a:t>lenet</a:t>
            </a:r>
            <a:r>
              <a:rPr lang="en-US" dirty="0">
                <a:solidFill>
                  <a:srgbClr val="0432FF"/>
                </a:solidFill>
              </a:rPr>
              <a:t>/</a:t>
            </a:r>
            <a:r>
              <a:rPr lang="en-US" dirty="0" err="1">
                <a:solidFill>
                  <a:srgbClr val="0432FF"/>
                </a:solidFill>
              </a:rPr>
              <a:t>index.html</a:t>
            </a:r>
            <a:endParaRPr lang="en-US" dirty="0">
              <a:solidFill>
                <a:srgbClr val="0432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08" y="1054029"/>
            <a:ext cx="3474792" cy="51816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00" y="1447800"/>
            <a:ext cx="4064000" cy="2540000"/>
          </a:xfrm>
          <a:prstGeom prst="rect">
            <a:avLst/>
          </a:prstGeom>
        </p:spPr>
      </p:pic>
      <p:sp>
        <p:nvSpPr>
          <p:cNvPr id="8" name="Rounded Rectangle 44">
            <a:extLst>
              <a:ext uri="{FF2B5EF4-FFF2-40B4-BE49-F238E27FC236}">
                <a16:creationId xmlns:a16="http://schemas.microsoft.com/office/drawing/2014/main" id="{FB0155B6-7082-4A4E-AE3D-66CC738C9C7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257653" y="1419454"/>
            <a:ext cx="666291" cy="2286001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4849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sz="3200" dirty="0">
                <a:ea typeface="Arial"/>
                <a:cs typeface="Arial"/>
                <a:sym typeface="Arial"/>
              </a:rPr>
              <a:t>LeNet-5, </a:t>
            </a:r>
            <a:r>
              <a:rPr lang="en-US" sz="3200">
                <a:ea typeface="Arial"/>
                <a:cs typeface="Arial"/>
                <a:sym typeface="Arial"/>
              </a:rPr>
              <a:t>a Convolutional Neural Network </a:t>
            </a:r>
            <a:br>
              <a:rPr lang="en-US" sz="3200">
                <a:ea typeface="Arial"/>
                <a:cs typeface="Arial"/>
                <a:sym typeface="Arial"/>
              </a:rPr>
            </a:br>
            <a:r>
              <a:rPr lang="en-US" sz="3200">
                <a:ea typeface="Arial"/>
                <a:cs typeface="Arial"/>
                <a:sym typeface="Arial"/>
              </a:rPr>
              <a:t>for Hand-Written Digit </a:t>
            </a:r>
            <a:r>
              <a:rPr lang="en-US" sz="3200" dirty="0">
                <a:ea typeface="Arial"/>
                <a:cs typeface="Arial"/>
                <a:sym typeface="Arial"/>
              </a:rPr>
              <a:t>R</a:t>
            </a:r>
            <a:r>
              <a:rPr lang="en-US" sz="3200">
                <a:ea typeface="Arial"/>
                <a:cs typeface="Arial"/>
                <a:sym typeface="Arial"/>
              </a:rPr>
              <a:t>ecognition</a:t>
            </a:r>
            <a:endParaRPr lang="en-US" altLang="en-US" sz="3200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43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10" name="Shape 462"/>
          <p:cNvSpPr txBox="1"/>
          <p:nvPr/>
        </p:nvSpPr>
        <p:spPr>
          <a:xfrm>
            <a:off x="467543" y="1487269"/>
            <a:ext cx="4248472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is a 1024*8 bit input, which will have a truth table of 2</a:t>
            </a:r>
            <a:r>
              <a:rPr lang="en-US" sz="1800" baseline="30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8196 </a:t>
            </a: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entries</a:t>
            </a:r>
          </a:p>
        </p:txBody>
      </p:sp>
      <p:sp>
        <p:nvSpPr>
          <p:cNvPr id="7" name="CuadroTexto 26">
            <a:extLst>
              <a:ext uri="{FF2B5EF4-FFF2-40B4-BE49-F238E27FC236}">
                <a16:creationId xmlns:a16="http://schemas.microsoft.com/office/drawing/2014/main" id="{797E7E71-A502-1A49-88EF-46BAB33521A1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ED889-7215-DE40-987F-ACA1A73F6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56202"/>
            <a:ext cx="9144000" cy="282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6220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2E61C-AF10-964B-BBCC-5BE74177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</a:t>
            </a:r>
            <a:r>
              <a:rPr lang="zh-CN" altLang="en-US" dirty="0"/>
              <a:t> </a:t>
            </a:r>
            <a:r>
              <a:rPr lang="en-US" altLang="zh-CN" dirty="0"/>
              <a:t>Example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2D</a:t>
            </a:r>
            <a:r>
              <a:rPr lang="zh-CN" altLang="en-US" dirty="0"/>
              <a:t> </a:t>
            </a:r>
            <a:r>
              <a:rPr lang="en-US" altLang="zh-CN" dirty="0"/>
              <a:t>Convolution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AF44EB8-7802-344B-989F-42F1BCFA04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68" y="1351280"/>
            <a:ext cx="3758784" cy="4273947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AC998E-09EF-AE45-A397-1173238E1B91}"/>
              </a:ext>
            </a:extLst>
          </p:cNvPr>
          <p:cNvSpPr txBox="1"/>
          <p:nvPr/>
        </p:nvSpPr>
        <p:spPr>
          <a:xfrm>
            <a:off x="4211676" y="1351280"/>
            <a:ext cx="4932324" cy="4758226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Structure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information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Input: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5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*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5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blue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)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Kernel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(filter):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3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*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3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grey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)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Output: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5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*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5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B812F">
                    <a:lumMod val="75000"/>
                  </a:srgbClr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green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Calibri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Computation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information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Calibri" pitchFamily="34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Stride: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1</a:t>
            </a: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Padding: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1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(white)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Calibri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Output Dim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=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(Input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+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2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*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Padding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-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Kernel)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/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Stride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+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1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Calibri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D3AEFF-336E-474E-84D6-43F73AC87379}"/>
              </a:ext>
            </a:extLst>
          </p:cNvPr>
          <p:cNvSpPr txBox="1"/>
          <p:nvPr/>
        </p:nvSpPr>
        <p:spPr>
          <a:xfrm>
            <a:off x="674751" y="5704085"/>
            <a:ext cx="3279656" cy="449354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Input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feature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map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432FF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Calibri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7DB69A-9A20-544B-93D4-318E389CB8FC}"/>
              </a:ext>
            </a:extLst>
          </p:cNvPr>
          <p:cNvSpPr txBox="1"/>
          <p:nvPr/>
        </p:nvSpPr>
        <p:spPr>
          <a:xfrm>
            <a:off x="674751" y="1028894"/>
            <a:ext cx="3279656" cy="406265"/>
          </a:xfrm>
          <a:prstGeom prst="rect">
            <a:avLst/>
          </a:prstGeom>
          <a:noFill/>
        </p:spPr>
        <p:txBody>
          <a:bodyPr wrap="square" lIns="0" tIns="9144" rIns="0" bIns="9144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Output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feature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Calibri" pitchFamily="34" charset="0"/>
              </a:rPr>
              <a:t>map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6633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Calibri" pitchFamily="34" charset="0"/>
            </a:endParaRPr>
          </a:p>
        </p:txBody>
      </p:sp>
      <p:sp>
        <p:nvSpPr>
          <p:cNvPr id="9" name="Marcador de número de diapositiva 3">
            <a:extLst>
              <a:ext uri="{FF2B5EF4-FFF2-40B4-BE49-F238E27FC236}">
                <a16:creationId xmlns:a16="http://schemas.microsoft.com/office/drawing/2014/main" id="{5618178F-63F4-9645-B547-F79ADFA87C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44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7353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47FA7-98D5-41FF-94B6-7CB4DFB66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</a:t>
            </a:r>
            <a:r>
              <a:rPr lang="zh-CN" altLang="en-US" dirty="0"/>
              <a:t> </a:t>
            </a:r>
            <a:r>
              <a:rPr lang="en-US" altLang="zh-CN" dirty="0"/>
              <a:t>Example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2D</a:t>
            </a:r>
            <a:r>
              <a:rPr lang="zh-CN" altLang="en-US" dirty="0"/>
              <a:t> </a:t>
            </a:r>
            <a:r>
              <a:rPr lang="en-US" altLang="zh-CN" dirty="0"/>
              <a:t>Convolution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7BE4B4-0C58-440F-B74D-DA43B96EB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A22CB22-0486-478D-85D9-89FFC633A411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17418" name="Picture 10" descr="Playing Super Mario Bros with Proximal Policy Optimization - Brandon Da  Silva">
            <a:extLst>
              <a:ext uri="{FF2B5EF4-FFF2-40B4-BE49-F238E27FC236}">
                <a16:creationId xmlns:a16="http://schemas.microsoft.com/office/drawing/2014/main" id="{63575539-B788-412F-A5DE-4E6FF06DD683}"/>
              </a:ext>
            </a:extLst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01" y="2226469"/>
            <a:ext cx="6644399" cy="326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1390DB-E8A9-453A-855A-6B2B006D0F8B}"/>
              </a:ext>
            </a:extLst>
          </p:cNvPr>
          <p:cNvSpPr txBox="1"/>
          <p:nvPr/>
        </p:nvSpPr>
        <p:spPr>
          <a:xfrm>
            <a:off x="990600" y="1903303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Input Layer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053B62-D2EC-44ED-86FB-AA3E460FE52A}"/>
              </a:ext>
            </a:extLst>
          </p:cNvPr>
          <p:cNvSpPr txBox="1"/>
          <p:nvPr/>
        </p:nvSpPr>
        <p:spPr>
          <a:xfrm>
            <a:off x="4114800" y="1903303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CNN filter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46528-4985-4016-99E3-54C0971FB57D}"/>
              </a:ext>
            </a:extLst>
          </p:cNvPr>
          <p:cNvSpPr txBox="1"/>
          <p:nvPr/>
        </p:nvSpPr>
        <p:spPr>
          <a:xfrm>
            <a:off x="6646424" y="2824809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Output Layer</a:t>
            </a:r>
          </a:p>
        </p:txBody>
      </p:sp>
      <p:sp>
        <p:nvSpPr>
          <p:cNvPr id="9" name="Marcador de número de diapositiva 3">
            <a:extLst>
              <a:ext uri="{FF2B5EF4-FFF2-40B4-BE49-F238E27FC236}">
                <a16:creationId xmlns:a16="http://schemas.microsoft.com/office/drawing/2014/main" id="{E1F95E29-A344-5444-AD39-78464202AF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94346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47FA7-98D5-41FF-94B6-7CB4DFB66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Another</a:t>
            </a:r>
            <a:r>
              <a:rPr lang="zh-CN" altLang="en-US" dirty="0"/>
              <a:t> </a:t>
            </a:r>
            <a:r>
              <a:rPr lang="en-US" altLang="zh-CN" dirty="0"/>
              <a:t>Example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2D</a:t>
            </a:r>
            <a:r>
              <a:rPr lang="zh-CN" altLang="en-US" dirty="0"/>
              <a:t> </a:t>
            </a:r>
            <a:r>
              <a:rPr lang="en-US" altLang="zh-CN" dirty="0"/>
              <a:t>Convolution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1390DB-E8A9-453A-855A-6B2B006D0F8B}"/>
              </a:ext>
            </a:extLst>
          </p:cNvPr>
          <p:cNvSpPr txBox="1"/>
          <p:nvPr/>
        </p:nvSpPr>
        <p:spPr>
          <a:xfrm>
            <a:off x="845095" y="1241467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Input Layer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053B62-D2EC-44ED-86FB-AA3E460FE52A}"/>
              </a:ext>
            </a:extLst>
          </p:cNvPr>
          <p:cNvSpPr txBox="1"/>
          <p:nvPr/>
        </p:nvSpPr>
        <p:spPr>
          <a:xfrm>
            <a:off x="3957457" y="1571443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CNN filter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46528-4985-4016-99E3-54C0971FB57D}"/>
              </a:ext>
            </a:extLst>
          </p:cNvPr>
          <p:cNvSpPr txBox="1"/>
          <p:nvPr/>
        </p:nvSpPr>
        <p:spPr>
          <a:xfrm>
            <a:off x="7164288" y="1198493"/>
            <a:ext cx="1247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Output Layer</a:t>
            </a:r>
          </a:p>
        </p:txBody>
      </p:sp>
      <p:sp>
        <p:nvSpPr>
          <p:cNvPr id="9" name="Marcador de número de diapositiva 3">
            <a:extLst>
              <a:ext uri="{FF2B5EF4-FFF2-40B4-BE49-F238E27FC236}">
                <a16:creationId xmlns:a16="http://schemas.microsoft.com/office/drawing/2014/main" id="{E1F95E29-A344-5444-AD39-78464202AF7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46</a:t>
            </a:fld>
            <a:endParaRPr lang="en-US" altLang="en-US" dirty="0"/>
          </a:p>
        </p:txBody>
      </p:sp>
      <p:sp>
        <p:nvSpPr>
          <p:cNvPr id="10" name="CuadroTexto 26">
            <a:extLst>
              <a:ext uri="{FF2B5EF4-FFF2-40B4-BE49-F238E27FC236}">
                <a16:creationId xmlns:a16="http://schemas.microsoft.com/office/drawing/2014/main" id="{F66B2C7D-3E44-E941-90E0-9E7CBE2EB0AC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B9FAA276-F070-FA43-B358-26D8FA4C78D0}"/>
              </a:ext>
            </a:extLst>
          </p:cNvPr>
          <p:cNvSpPr/>
          <p:nvPr/>
        </p:nvSpPr>
        <p:spPr bwMode="auto">
          <a:xfrm>
            <a:off x="3548366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2A4645AB-2F71-8044-8E92-FBC204D61833}"/>
              </a:ext>
            </a:extLst>
          </p:cNvPr>
          <p:cNvSpPr/>
          <p:nvPr/>
        </p:nvSpPr>
        <p:spPr bwMode="auto">
          <a:xfrm>
            <a:off x="3746471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A1F1C9F7-3BFD-054A-A818-AD54E0FE825F}"/>
              </a:ext>
            </a:extLst>
          </p:cNvPr>
          <p:cNvSpPr/>
          <p:nvPr/>
        </p:nvSpPr>
        <p:spPr bwMode="auto">
          <a:xfrm>
            <a:off x="3940534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E060885E-3A69-BC46-B191-15DF1781D1FF}"/>
              </a:ext>
            </a:extLst>
          </p:cNvPr>
          <p:cNvSpPr/>
          <p:nvPr/>
        </p:nvSpPr>
        <p:spPr bwMode="auto">
          <a:xfrm>
            <a:off x="4130554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150ECA38-F02D-5343-B140-40C6B6B59AE8}"/>
              </a:ext>
            </a:extLst>
          </p:cNvPr>
          <p:cNvSpPr/>
          <p:nvPr/>
        </p:nvSpPr>
        <p:spPr bwMode="auto">
          <a:xfrm>
            <a:off x="4324616" y="2354832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FF7D9DBA-B5F5-044F-9156-40EC8BF0AC20}"/>
              </a:ext>
            </a:extLst>
          </p:cNvPr>
          <p:cNvSpPr/>
          <p:nvPr/>
        </p:nvSpPr>
        <p:spPr bwMode="auto">
          <a:xfrm>
            <a:off x="3548366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FD07F71D-333E-2245-8188-94625ACBE867}"/>
              </a:ext>
            </a:extLst>
          </p:cNvPr>
          <p:cNvSpPr/>
          <p:nvPr/>
        </p:nvSpPr>
        <p:spPr bwMode="auto">
          <a:xfrm>
            <a:off x="3746471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11E74DFB-5EB6-5744-8350-4F1822A87B7F}"/>
              </a:ext>
            </a:extLst>
          </p:cNvPr>
          <p:cNvSpPr/>
          <p:nvPr/>
        </p:nvSpPr>
        <p:spPr bwMode="auto">
          <a:xfrm>
            <a:off x="3939523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2440AE55-AC32-7042-9FC8-873E4E2B32C4}"/>
              </a:ext>
            </a:extLst>
          </p:cNvPr>
          <p:cNvSpPr/>
          <p:nvPr/>
        </p:nvSpPr>
        <p:spPr bwMode="auto">
          <a:xfrm>
            <a:off x="4130554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279B41AD-8AA7-CF4E-8094-B690DB27F69E}"/>
              </a:ext>
            </a:extLst>
          </p:cNvPr>
          <p:cNvSpPr/>
          <p:nvPr/>
        </p:nvSpPr>
        <p:spPr bwMode="auto">
          <a:xfrm>
            <a:off x="4324616" y="2541211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7D62B0E5-6670-0042-8DD6-ADDF11863BF1}"/>
              </a:ext>
            </a:extLst>
          </p:cNvPr>
          <p:cNvSpPr/>
          <p:nvPr/>
        </p:nvSpPr>
        <p:spPr bwMode="auto">
          <a:xfrm>
            <a:off x="3548366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590FF14-3610-CC46-8956-DBF3C082E2B0}"/>
              </a:ext>
            </a:extLst>
          </p:cNvPr>
          <p:cNvSpPr/>
          <p:nvPr/>
        </p:nvSpPr>
        <p:spPr bwMode="auto">
          <a:xfrm>
            <a:off x="3746471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FBD44691-5DFA-7042-B573-5F7748E1B174}"/>
              </a:ext>
            </a:extLst>
          </p:cNvPr>
          <p:cNvSpPr/>
          <p:nvPr/>
        </p:nvSpPr>
        <p:spPr bwMode="auto">
          <a:xfrm>
            <a:off x="3936491" y="2727589"/>
            <a:ext cx="194063" cy="186379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0B76057F-9F05-084B-B4A0-816337CD5222}"/>
              </a:ext>
            </a:extLst>
          </p:cNvPr>
          <p:cNvSpPr/>
          <p:nvPr/>
        </p:nvSpPr>
        <p:spPr bwMode="auto">
          <a:xfrm>
            <a:off x="4134596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6CE4B4D3-D302-A04A-89C1-614CFAB078DF}"/>
              </a:ext>
            </a:extLst>
          </p:cNvPr>
          <p:cNvSpPr/>
          <p:nvPr/>
        </p:nvSpPr>
        <p:spPr bwMode="auto">
          <a:xfrm>
            <a:off x="4324616" y="2727589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6A1A2EE7-86D7-EC49-9E70-2AEF65635D31}"/>
              </a:ext>
            </a:extLst>
          </p:cNvPr>
          <p:cNvSpPr/>
          <p:nvPr/>
        </p:nvSpPr>
        <p:spPr bwMode="auto">
          <a:xfrm>
            <a:off x="3548366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91459019-0F0E-F942-9E34-4D9E35FF9C0B}"/>
              </a:ext>
            </a:extLst>
          </p:cNvPr>
          <p:cNvSpPr/>
          <p:nvPr/>
        </p:nvSpPr>
        <p:spPr bwMode="auto">
          <a:xfrm>
            <a:off x="3746471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345EC189-651E-784B-84AE-E85515906A68}"/>
              </a:ext>
            </a:extLst>
          </p:cNvPr>
          <p:cNvSpPr/>
          <p:nvPr/>
        </p:nvSpPr>
        <p:spPr bwMode="auto">
          <a:xfrm>
            <a:off x="3936491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8469885C-5680-D447-AA05-7D72C527A7A7}"/>
              </a:ext>
            </a:extLst>
          </p:cNvPr>
          <p:cNvSpPr/>
          <p:nvPr/>
        </p:nvSpPr>
        <p:spPr bwMode="auto">
          <a:xfrm>
            <a:off x="4134596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7C8785F5-B3EC-6B44-B672-7984B5F9836E}"/>
              </a:ext>
            </a:extLst>
          </p:cNvPr>
          <p:cNvSpPr/>
          <p:nvPr/>
        </p:nvSpPr>
        <p:spPr bwMode="auto">
          <a:xfrm>
            <a:off x="4324616" y="2913968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218400DB-C030-5C41-B341-733DFD6C4E1D}"/>
              </a:ext>
            </a:extLst>
          </p:cNvPr>
          <p:cNvSpPr/>
          <p:nvPr/>
        </p:nvSpPr>
        <p:spPr bwMode="auto">
          <a:xfrm>
            <a:off x="3548366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527683BA-F1E1-B241-9865-CAC4E7F64242}"/>
              </a:ext>
            </a:extLst>
          </p:cNvPr>
          <p:cNvSpPr/>
          <p:nvPr/>
        </p:nvSpPr>
        <p:spPr bwMode="auto">
          <a:xfrm>
            <a:off x="3746471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C071F193-FCA8-8B4F-A67F-68D568E3DCE7}"/>
              </a:ext>
            </a:extLst>
          </p:cNvPr>
          <p:cNvSpPr/>
          <p:nvPr/>
        </p:nvSpPr>
        <p:spPr bwMode="auto">
          <a:xfrm>
            <a:off x="3936491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5A1F70F6-ECAB-3D4C-9D34-4E4E1F183E93}"/>
              </a:ext>
            </a:extLst>
          </p:cNvPr>
          <p:cNvSpPr/>
          <p:nvPr/>
        </p:nvSpPr>
        <p:spPr bwMode="auto">
          <a:xfrm>
            <a:off x="4134596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AB3935C3-43BF-2A44-A857-1E0856CB22F3}"/>
              </a:ext>
            </a:extLst>
          </p:cNvPr>
          <p:cNvSpPr/>
          <p:nvPr/>
        </p:nvSpPr>
        <p:spPr bwMode="auto">
          <a:xfrm>
            <a:off x="4324616" y="3100347"/>
            <a:ext cx="194063" cy="18637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04233A76-81C3-BC4D-B010-C298582C15EA}"/>
              </a:ext>
            </a:extLst>
          </p:cNvPr>
          <p:cNvSpPr/>
          <p:nvPr/>
        </p:nvSpPr>
        <p:spPr bwMode="auto">
          <a:xfrm>
            <a:off x="4644008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E3B4F962-0680-364C-B52F-00ACD9FD7F27}"/>
              </a:ext>
            </a:extLst>
          </p:cNvPr>
          <p:cNvSpPr/>
          <p:nvPr/>
        </p:nvSpPr>
        <p:spPr bwMode="auto">
          <a:xfrm>
            <a:off x="4935102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C124C682-AAA7-B74E-AE5A-6528D9EFE421}"/>
              </a:ext>
            </a:extLst>
          </p:cNvPr>
          <p:cNvSpPr/>
          <p:nvPr/>
        </p:nvSpPr>
        <p:spPr bwMode="auto">
          <a:xfrm>
            <a:off x="5220131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415BB703-8D2F-6040-9F74-F2E28DDA5DBD}"/>
              </a:ext>
            </a:extLst>
          </p:cNvPr>
          <p:cNvSpPr/>
          <p:nvPr/>
        </p:nvSpPr>
        <p:spPr bwMode="auto">
          <a:xfrm>
            <a:off x="5517289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A1FA2622-B470-F34B-8CB0-0595A31E54B9}"/>
              </a:ext>
            </a:extLst>
          </p:cNvPr>
          <p:cNvSpPr/>
          <p:nvPr/>
        </p:nvSpPr>
        <p:spPr bwMode="auto">
          <a:xfrm>
            <a:off x="5808383" y="4554353"/>
            <a:ext cx="291094" cy="280539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B1BAC775-8430-804A-ADE6-AAE84DB5287E}"/>
              </a:ext>
            </a:extLst>
          </p:cNvPr>
          <p:cNvSpPr/>
          <p:nvPr/>
        </p:nvSpPr>
        <p:spPr bwMode="auto">
          <a:xfrm>
            <a:off x="4644008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7D418DEE-08EB-4C44-8C3E-6F5B9CD4D490}"/>
              </a:ext>
            </a:extLst>
          </p:cNvPr>
          <p:cNvSpPr/>
          <p:nvPr/>
        </p:nvSpPr>
        <p:spPr bwMode="auto">
          <a:xfrm>
            <a:off x="4935102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8F68C922-91CF-6E4D-B982-08E80A47294B}"/>
              </a:ext>
            </a:extLst>
          </p:cNvPr>
          <p:cNvSpPr/>
          <p:nvPr/>
        </p:nvSpPr>
        <p:spPr bwMode="auto">
          <a:xfrm>
            <a:off x="5219121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A98CC516-BA73-D446-ADEF-41B1DB7B3BB4}"/>
              </a:ext>
            </a:extLst>
          </p:cNvPr>
          <p:cNvSpPr/>
          <p:nvPr/>
        </p:nvSpPr>
        <p:spPr bwMode="auto">
          <a:xfrm>
            <a:off x="5517289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F6348FEA-DC25-0640-8756-FD5F8931D3DF}"/>
              </a:ext>
            </a:extLst>
          </p:cNvPr>
          <p:cNvSpPr/>
          <p:nvPr/>
        </p:nvSpPr>
        <p:spPr bwMode="auto">
          <a:xfrm>
            <a:off x="5808383" y="4834891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F36535C4-4273-7149-8C63-F502E07FF819}"/>
              </a:ext>
            </a:extLst>
          </p:cNvPr>
          <p:cNvSpPr/>
          <p:nvPr/>
        </p:nvSpPr>
        <p:spPr bwMode="auto">
          <a:xfrm>
            <a:off x="4644008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A38BB340-6D5D-B94F-B30D-3446735E63D6}"/>
              </a:ext>
            </a:extLst>
          </p:cNvPr>
          <p:cNvSpPr/>
          <p:nvPr/>
        </p:nvSpPr>
        <p:spPr bwMode="auto">
          <a:xfrm>
            <a:off x="4935102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B74A8879-54B3-AE4F-8592-FC11464ECB8A}"/>
              </a:ext>
            </a:extLst>
          </p:cNvPr>
          <p:cNvSpPr/>
          <p:nvPr/>
        </p:nvSpPr>
        <p:spPr bwMode="auto">
          <a:xfrm>
            <a:off x="5220131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25</a:t>
            </a: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4969A5B4-30B3-A74A-8A7B-19FC32A30DD3}"/>
              </a:ext>
            </a:extLst>
          </p:cNvPr>
          <p:cNvSpPr/>
          <p:nvPr/>
        </p:nvSpPr>
        <p:spPr bwMode="auto">
          <a:xfrm>
            <a:off x="5517289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3896E493-24B5-9B41-90CE-6648FA6505A1}"/>
              </a:ext>
            </a:extLst>
          </p:cNvPr>
          <p:cNvSpPr/>
          <p:nvPr/>
        </p:nvSpPr>
        <p:spPr bwMode="auto">
          <a:xfrm>
            <a:off x="5808383" y="51134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30E321FD-594E-574A-A272-731449611270}"/>
              </a:ext>
            </a:extLst>
          </p:cNvPr>
          <p:cNvSpPr/>
          <p:nvPr/>
        </p:nvSpPr>
        <p:spPr bwMode="auto">
          <a:xfrm>
            <a:off x="4644008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4C34335F-4CF2-684D-92D1-4ACBF13416B0}"/>
              </a:ext>
            </a:extLst>
          </p:cNvPr>
          <p:cNvSpPr/>
          <p:nvPr/>
        </p:nvSpPr>
        <p:spPr bwMode="auto">
          <a:xfrm>
            <a:off x="4935102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15</a:t>
            </a: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B86B5ACD-4EB3-F645-921D-264B2EC236EA}"/>
              </a:ext>
            </a:extLst>
          </p:cNvPr>
          <p:cNvSpPr/>
          <p:nvPr/>
        </p:nvSpPr>
        <p:spPr bwMode="auto">
          <a:xfrm>
            <a:off x="5220131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24</a:t>
            </a:r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DDA3BA49-CFB8-7040-B8C4-D987DA053CE4}"/>
              </a:ext>
            </a:extLst>
          </p:cNvPr>
          <p:cNvSpPr/>
          <p:nvPr/>
        </p:nvSpPr>
        <p:spPr bwMode="auto">
          <a:xfrm>
            <a:off x="5517289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EDB901E1-F533-B64B-A424-58030B443FC5}"/>
              </a:ext>
            </a:extLst>
          </p:cNvPr>
          <p:cNvSpPr/>
          <p:nvPr/>
        </p:nvSpPr>
        <p:spPr bwMode="auto">
          <a:xfrm>
            <a:off x="5808383" y="5393056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4BD384EC-AA13-6745-A4A5-F1B96A754E3A}"/>
              </a:ext>
            </a:extLst>
          </p:cNvPr>
          <p:cNvSpPr/>
          <p:nvPr/>
        </p:nvSpPr>
        <p:spPr bwMode="auto">
          <a:xfrm>
            <a:off x="4644008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E832401F-6DA4-E04E-A709-967BAC7EC3A8}"/>
              </a:ext>
            </a:extLst>
          </p:cNvPr>
          <p:cNvSpPr/>
          <p:nvPr/>
        </p:nvSpPr>
        <p:spPr bwMode="auto">
          <a:xfrm>
            <a:off x="4935102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AA3EF166-349C-134C-87B6-B7CEF03EB537}"/>
              </a:ext>
            </a:extLst>
          </p:cNvPr>
          <p:cNvSpPr/>
          <p:nvPr/>
        </p:nvSpPr>
        <p:spPr bwMode="auto">
          <a:xfrm>
            <a:off x="5220131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21</a:t>
            </a:r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FDD48AC1-E27E-3845-8ED7-38642303E817}"/>
              </a:ext>
            </a:extLst>
          </p:cNvPr>
          <p:cNvSpPr/>
          <p:nvPr/>
        </p:nvSpPr>
        <p:spPr bwMode="auto">
          <a:xfrm>
            <a:off x="5517289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16</a:t>
            </a:r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23CA4604-B8D4-4049-820D-93E88A63072A}"/>
              </a:ext>
            </a:extLst>
          </p:cNvPr>
          <p:cNvSpPr/>
          <p:nvPr/>
        </p:nvSpPr>
        <p:spPr bwMode="auto">
          <a:xfrm>
            <a:off x="5808383" y="5669712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cxnSp>
        <p:nvCxnSpPr>
          <p:cNvPr id="214" name="Straight Arrow Connector 213">
            <a:extLst>
              <a:ext uri="{FF2B5EF4-FFF2-40B4-BE49-F238E27FC236}">
                <a16:creationId xmlns:a16="http://schemas.microsoft.com/office/drawing/2014/main" id="{11CAB238-5F6F-834C-B4F4-0FE9530BDD53}"/>
              </a:ext>
            </a:extLst>
          </p:cNvPr>
          <p:cNvCxnSpPr>
            <a:cxnSpLocks/>
          </p:cNvCxnSpPr>
          <p:nvPr/>
        </p:nvCxnSpPr>
        <p:spPr bwMode="auto">
          <a:xfrm>
            <a:off x="2627784" y="3793272"/>
            <a:ext cx="1906116" cy="942993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135">
            <a:extLst>
              <a:ext uri="{FF2B5EF4-FFF2-40B4-BE49-F238E27FC236}">
                <a16:creationId xmlns:a16="http://schemas.microsoft.com/office/drawing/2014/main" id="{EB683CB5-95BA-D045-B88B-890EE7E27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1880" y="2060848"/>
            <a:ext cx="36420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</a:p>
        </p:txBody>
      </p:sp>
      <p:sp>
        <p:nvSpPr>
          <p:cNvPr id="216" name="TextBox 136">
            <a:extLst>
              <a:ext uri="{FF2B5EF4-FFF2-40B4-BE49-F238E27FC236}">
                <a16:creationId xmlns:a16="http://schemas.microsoft.com/office/drawing/2014/main" id="{99D0F202-9C26-2A47-9114-06C511B1F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3078" y="1700808"/>
            <a:ext cx="3145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217" name="TextBox 137">
            <a:extLst>
              <a:ext uri="{FF2B5EF4-FFF2-40B4-BE49-F238E27FC236}">
                <a16:creationId xmlns:a16="http://schemas.microsoft.com/office/drawing/2014/main" id="{26487472-0A4D-854D-85C1-E9CFA1E60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0192" y="1628800"/>
            <a:ext cx="12984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Palatino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Palatino" pitchFamily="18" charset="0"/>
              </a:defRPr>
            </a:lvl9pPr>
          </a:lstStyle>
          <a:p>
            <a:pPr eaLnBrk="1" hangingPunct="1"/>
            <a:r>
              <a:rPr lang="en-US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</a:p>
        </p:txBody>
      </p:sp>
      <p:sp>
        <p:nvSpPr>
          <p:cNvPr id="218" name="Rectangle 217">
            <a:extLst>
              <a:ext uri="{FF2B5EF4-FFF2-40B4-BE49-F238E27FC236}">
                <a16:creationId xmlns:a16="http://schemas.microsoft.com/office/drawing/2014/main" id="{1A66B893-5D18-3D4E-8BF0-52CA31E1336D}"/>
              </a:ext>
            </a:extLst>
          </p:cNvPr>
          <p:cNvSpPr/>
          <p:nvPr/>
        </p:nvSpPr>
        <p:spPr bwMode="auto">
          <a:xfrm>
            <a:off x="454197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5C82EC59-4200-824E-8434-BAD5341B796A}"/>
              </a:ext>
            </a:extLst>
          </p:cNvPr>
          <p:cNvSpPr/>
          <p:nvPr/>
        </p:nvSpPr>
        <p:spPr bwMode="auto">
          <a:xfrm>
            <a:off x="745291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20" name="Rectangle 219">
            <a:extLst>
              <a:ext uri="{FF2B5EF4-FFF2-40B4-BE49-F238E27FC236}">
                <a16:creationId xmlns:a16="http://schemas.microsoft.com/office/drawing/2014/main" id="{775E39FC-F72F-0C46-92D1-11364522FBA5}"/>
              </a:ext>
            </a:extLst>
          </p:cNvPr>
          <p:cNvSpPr/>
          <p:nvPr/>
        </p:nvSpPr>
        <p:spPr bwMode="auto">
          <a:xfrm>
            <a:off x="1030320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DC9F2FA7-6E24-614F-87D3-1FB4655F7129}"/>
              </a:ext>
            </a:extLst>
          </p:cNvPr>
          <p:cNvSpPr/>
          <p:nvPr/>
        </p:nvSpPr>
        <p:spPr bwMode="auto">
          <a:xfrm>
            <a:off x="1327478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D373DF51-7A75-794B-80C5-BD41B6374173}"/>
              </a:ext>
            </a:extLst>
          </p:cNvPr>
          <p:cNvSpPr/>
          <p:nvPr/>
        </p:nvSpPr>
        <p:spPr bwMode="auto">
          <a:xfrm>
            <a:off x="1618572" y="198578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177F9466-0986-C547-AA00-6B6B3CFDF9C3}"/>
              </a:ext>
            </a:extLst>
          </p:cNvPr>
          <p:cNvSpPr/>
          <p:nvPr/>
        </p:nvSpPr>
        <p:spPr bwMode="auto">
          <a:xfrm>
            <a:off x="1906634" y="198578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1C7714B8-E888-4749-BD98-7AD53BD5B42B}"/>
              </a:ext>
            </a:extLst>
          </p:cNvPr>
          <p:cNvSpPr/>
          <p:nvPr/>
        </p:nvSpPr>
        <p:spPr bwMode="auto">
          <a:xfrm>
            <a:off x="2192674" y="1985789"/>
            <a:ext cx="291094" cy="26306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07C3F575-C53A-C742-A9B8-0ED157F93767}"/>
              </a:ext>
            </a:extLst>
          </p:cNvPr>
          <p:cNvSpPr/>
          <p:nvPr/>
        </p:nvSpPr>
        <p:spPr bwMode="auto">
          <a:xfrm>
            <a:off x="454197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09B38C7E-C483-B642-B6C9-996333EDB4F6}"/>
              </a:ext>
            </a:extLst>
          </p:cNvPr>
          <p:cNvSpPr/>
          <p:nvPr/>
        </p:nvSpPr>
        <p:spPr bwMode="auto">
          <a:xfrm>
            <a:off x="745291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F623EAEC-B50A-6B47-A71F-68AE302E4315}"/>
              </a:ext>
            </a:extLst>
          </p:cNvPr>
          <p:cNvSpPr/>
          <p:nvPr/>
        </p:nvSpPr>
        <p:spPr bwMode="auto">
          <a:xfrm>
            <a:off x="1030320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31E29FF8-B98A-A441-8C31-BB06C68934AB}"/>
              </a:ext>
            </a:extLst>
          </p:cNvPr>
          <p:cNvSpPr/>
          <p:nvPr/>
        </p:nvSpPr>
        <p:spPr bwMode="auto">
          <a:xfrm>
            <a:off x="1327478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6554551B-10D4-2C4C-94F8-DFDA4E9C70F8}"/>
              </a:ext>
            </a:extLst>
          </p:cNvPr>
          <p:cNvSpPr/>
          <p:nvPr/>
        </p:nvSpPr>
        <p:spPr bwMode="auto">
          <a:xfrm>
            <a:off x="1618572" y="2248855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607B0899-652D-244B-8299-A5E79B0D5DEB}"/>
              </a:ext>
            </a:extLst>
          </p:cNvPr>
          <p:cNvSpPr/>
          <p:nvPr/>
        </p:nvSpPr>
        <p:spPr bwMode="auto">
          <a:xfrm>
            <a:off x="1906634" y="22488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63224ACF-EF89-B346-989D-44B1D522C786}"/>
              </a:ext>
            </a:extLst>
          </p:cNvPr>
          <p:cNvSpPr/>
          <p:nvPr/>
        </p:nvSpPr>
        <p:spPr bwMode="auto">
          <a:xfrm>
            <a:off x="2191663" y="224885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7118F71B-E59F-3148-AB89-C74D55EFDE50}"/>
              </a:ext>
            </a:extLst>
          </p:cNvPr>
          <p:cNvSpPr/>
          <p:nvPr/>
        </p:nvSpPr>
        <p:spPr bwMode="auto">
          <a:xfrm>
            <a:off x="454197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A165C99E-FB53-1949-B44E-9498AE360EE0}"/>
              </a:ext>
            </a:extLst>
          </p:cNvPr>
          <p:cNvSpPr/>
          <p:nvPr/>
        </p:nvSpPr>
        <p:spPr bwMode="auto">
          <a:xfrm>
            <a:off x="745291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A4FDE971-4A4F-C041-8661-CA5FE6DCDF5A}"/>
              </a:ext>
            </a:extLst>
          </p:cNvPr>
          <p:cNvSpPr/>
          <p:nvPr/>
        </p:nvSpPr>
        <p:spPr bwMode="auto">
          <a:xfrm>
            <a:off x="1030320" y="2536188"/>
            <a:ext cx="291094" cy="279568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8613EB1E-5CB8-4243-BA78-1089AF5D1A12}"/>
              </a:ext>
            </a:extLst>
          </p:cNvPr>
          <p:cNvSpPr/>
          <p:nvPr/>
        </p:nvSpPr>
        <p:spPr bwMode="auto">
          <a:xfrm>
            <a:off x="1327478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A5D0FC9C-E1B4-C947-AB4E-2CF78E9721C9}"/>
              </a:ext>
            </a:extLst>
          </p:cNvPr>
          <p:cNvSpPr/>
          <p:nvPr/>
        </p:nvSpPr>
        <p:spPr bwMode="auto">
          <a:xfrm>
            <a:off x="1618572" y="2536188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8B82CF95-868E-534F-A900-E33903AFFC87}"/>
              </a:ext>
            </a:extLst>
          </p:cNvPr>
          <p:cNvSpPr/>
          <p:nvPr/>
        </p:nvSpPr>
        <p:spPr bwMode="auto">
          <a:xfrm>
            <a:off x="1906634" y="25361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F1753D64-2A5D-084E-BB23-8088E4CA0B5C}"/>
              </a:ext>
            </a:extLst>
          </p:cNvPr>
          <p:cNvSpPr/>
          <p:nvPr/>
        </p:nvSpPr>
        <p:spPr bwMode="auto">
          <a:xfrm>
            <a:off x="2191663" y="2536188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93F95D42-B0FA-5840-8151-A998460C532A}"/>
              </a:ext>
            </a:extLst>
          </p:cNvPr>
          <p:cNvSpPr/>
          <p:nvPr/>
        </p:nvSpPr>
        <p:spPr bwMode="auto">
          <a:xfrm>
            <a:off x="454197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51056425-A3C3-9348-803B-4D3026972527}"/>
              </a:ext>
            </a:extLst>
          </p:cNvPr>
          <p:cNvSpPr/>
          <p:nvPr/>
        </p:nvSpPr>
        <p:spPr bwMode="auto">
          <a:xfrm>
            <a:off x="745291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375CA995-8726-8A47-ACFE-94DAAF4723E2}"/>
              </a:ext>
            </a:extLst>
          </p:cNvPr>
          <p:cNvSpPr/>
          <p:nvPr/>
        </p:nvSpPr>
        <p:spPr bwMode="auto">
          <a:xfrm>
            <a:off x="1030320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009EA774-8F4E-CA4A-9D87-6C3E83040BC8}"/>
              </a:ext>
            </a:extLst>
          </p:cNvPr>
          <p:cNvSpPr/>
          <p:nvPr/>
        </p:nvSpPr>
        <p:spPr bwMode="auto">
          <a:xfrm>
            <a:off x="1327478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4A1726AA-F630-ED43-9DDA-32F493440F30}"/>
              </a:ext>
            </a:extLst>
          </p:cNvPr>
          <p:cNvSpPr/>
          <p:nvPr/>
        </p:nvSpPr>
        <p:spPr bwMode="auto">
          <a:xfrm>
            <a:off x="1618572" y="2807019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15CF5411-A0B5-074A-980D-80C090581883}"/>
              </a:ext>
            </a:extLst>
          </p:cNvPr>
          <p:cNvSpPr/>
          <p:nvPr/>
        </p:nvSpPr>
        <p:spPr bwMode="auto">
          <a:xfrm>
            <a:off x="1906634" y="2807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E4FA7C24-40DF-914E-83B2-D6D268CCE10D}"/>
              </a:ext>
            </a:extLst>
          </p:cNvPr>
          <p:cNvSpPr/>
          <p:nvPr/>
        </p:nvSpPr>
        <p:spPr bwMode="auto">
          <a:xfrm>
            <a:off x="2191663" y="2807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78854C57-02D7-CA4E-A747-573CD2F3972E}"/>
              </a:ext>
            </a:extLst>
          </p:cNvPr>
          <p:cNvSpPr/>
          <p:nvPr/>
        </p:nvSpPr>
        <p:spPr bwMode="auto">
          <a:xfrm>
            <a:off x="454197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F557518A-FBCC-E642-AF26-3D045445BE8F}"/>
              </a:ext>
            </a:extLst>
          </p:cNvPr>
          <p:cNvSpPr/>
          <p:nvPr/>
        </p:nvSpPr>
        <p:spPr bwMode="auto">
          <a:xfrm>
            <a:off x="745291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68DDA2F7-F89C-924B-A2FA-5007BB9A65EF}"/>
              </a:ext>
            </a:extLst>
          </p:cNvPr>
          <p:cNvSpPr/>
          <p:nvPr/>
        </p:nvSpPr>
        <p:spPr bwMode="auto">
          <a:xfrm>
            <a:off x="1030320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CA2071F7-125B-0A48-B4DD-5D9E1BFB99FD}"/>
              </a:ext>
            </a:extLst>
          </p:cNvPr>
          <p:cNvSpPr/>
          <p:nvPr/>
        </p:nvSpPr>
        <p:spPr bwMode="auto">
          <a:xfrm>
            <a:off x="1327478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5C7791FA-8957-1345-9961-341594283BCD}"/>
              </a:ext>
            </a:extLst>
          </p:cNvPr>
          <p:cNvSpPr/>
          <p:nvPr/>
        </p:nvSpPr>
        <p:spPr bwMode="auto">
          <a:xfrm>
            <a:off x="1618572" y="3095324"/>
            <a:ext cx="291094" cy="279568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4411573F-3F30-694F-A15A-C8805618FF50}"/>
              </a:ext>
            </a:extLst>
          </p:cNvPr>
          <p:cNvSpPr/>
          <p:nvPr/>
        </p:nvSpPr>
        <p:spPr bwMode="auto">
          <a:xfrm>
            <a:off x="1906634" y="309532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52C73521-8462-904D-88A0-65EB23A9C1E4}"/>
              </a:ext>
            </a:extLst>
          </p:cNvPr>
          <p:cNvSpPr/>
          <p:nvPr/>
        </p:nvSpPr>
        <p:spPr bwMode="auto">
          <a:xfrm>
            <a:off x="2192674" y="3095324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B339D0E-E04D-794B-8DFE-0057E4305AC4}"/>
              </a:ext>
            </a:extLst>
          </p:cNvPr>
          <p:cNvSpPr/>
          <p:nvPr/>
        </p:nvSpPr>
        <p:spPr bwMode="auto">
          <a:xfrm>
            <a:off x="454197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en-US" sz="119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89D72E1C-9DC3-2A4A-A1A1-CC54DA94BA66}"/>
              </a:ext>
            </a:extLst>
          </p:cNvPr>
          <p:cNvSpPr/>
          <p:nvPr/>
        </p:nvSpPr>
        <p:spPr bwMode="auto">
          <a:xfrm>
            <a:off x="745291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F658C8F5-FB9D-D740-BE62-A6A9858CEBFC}"/>
              </a:ext>
            </a:extLst>
          </p:cNvPr>
          <p:cNvSpPr/>
          <p:nvPr/>
        </p:nvSpPr>
        <p:spPr bwMode="auto">
          <a:xfrm>
            <a:off x="1030320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BBE38BA1-F2FE-FC4F-8B28-4CFE006393CF}"/>
              </a:ext>
            </a:extLst>
          </p:cNvPr>
          <p:cNvSpPr/>
          <p:nvPr/>
        </p:nvSpPr>
        <p:spPr bwMode="auto">
          <a:xfrm>
            <a:off x="1327478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89A6348B-489D-8A46-B639-EE9D67049C30}"/>
              </a:ext>
            </a:extLst>
          </p:cNvPr>
          <p:cNvSpPr/>
          <p:nvPr/>
        </p:nvSpPr>
        <p:spPr bwMode="auto">
          <a:xfrm>
            <a:off x="1618572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961AB00B-78AA-0242-AB51-AD815779523F}"/>
              </a:ext>
            </a:extLst>
          </p:cNvPr>
          <p:cNvSpPr/>
          <p:nvPr/>
        </p:nvSpPr>
        <p:spPr bwMode="auto">
          <a:xfrm>
            <a:off x="1906634" y="3374892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A2C4AF13-6FB2-F943-A474-FA477F067BF3}"/>
              </a:ext>
            </a:extLst>
          </p:cNvPr>
          <p:cNvSpPr/>
          <p:nvPr/>
        </p:nvSpPr>
        <p:spPr bwMode="auto">
          <a:xfrm>
            <a:off x="2192674" y="3374892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7CA29B34-991E-8548-A62B-A853A9554D79}"/>
              </a:ext>
            </a:extLst>
          </p:cNvPr>
          <p:cNvSpPr/>
          <p:nvPr/>
        </p:nvSpPr>
        <p:spPr bwMode="auto">
          <a:xfrm>
            <a:off x="453186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FBC503AF-F37B-964E-BB36-D2FB0221301B}"/>
              </a:ext>
            </a:extLst>
          </p:cNvPr>
          <p:cNvSpPr/>
          <p:nvPr/>
        </p:nvSpPr>
        <p:spPr bwMode="auto">
          <a:xfrm>
            <a:off x="750345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F24D6095-F03A-3146-AE26-ABC8623F6E07}"/>
              </a:ext>
            </a:extLst>
          </p:cNvPr>
          <p:cNvSpPr/>
          <p:nvPr/>
        </p:nvSpPr>
        <p:spPr bwMode="auto">
          <a:xfrm>
            <a:off x="1035373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6B78D906-0BE3-0040-80E9-D84657C8C2F8}"/>
              </a:ext>
            </a:extLst>
          </p:cNvPr>
          <p:cNvSpPr/>
          <p:nvPr/>
        </p:nvSpPr>
        <p:spPr bwMode="auto">
          <a:xfrm>
            <a:off x="1323436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86EF543A-8146-1E4C-82B7-C0FE9E5581BB}"/>
              </a:ext>
            </a:extLst>
          </p:cNvPr>
          <p:cNvSpPr/>
          <p:nvPr/>
        </p:nvSpPr>
        <p:spPr bwMode="auto">
          <a:xfrm>
            <a:off x="1614529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BA302B69-DD8C-1949-9E35-0D738A874495}"/>
              </a:ext>
            </a:extLst>
          </p:cNvPr>
          <p:cNvSpPr/>
          <p:nvPr/>
        </p:nvSpPr>
        <p:spPr bwMode="auto">
          <a:xfrm>
            <a:off x="1901580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05824467-8098-3F4A-896E-D249557A807E}"/>
              </a:ext>
            </a:extLst>
          </p:cNvPr>
          <p:cNvSpPr/>
          <p:nvPr/>
        </p:nvSpPr>
        <p:spPr bwMode="auto">
          <a:xfrm>
            <a:off x="2187620" y="3653488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19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cxnSp>
        <p:nvCxnSpPr>
          <p:cNvPr id="267" name="Straight Arrow Connector 266">
            <a:extLst>
              <a:ext uri="{FF2B5EF4-FFF2-40B4-BE49-F238E27FC236}">
                <a16:creationId xmlns:a16="http://schemas.microsoft.com/office/drawing/2014/main" id="{A39B154D-1767-8343-856E-7DB737E34EAA}"/>
              </a:ext>
            </a:extLst>
          </p:cNvPr>
          <p:cNvCxnSpPr>
            <a:cxnSpLocks/>
          </p:cNvCxnSpPr>
          <p:nvPr/>
        </p:nvCxnSpPr>
        <p:spPr bwMode="auto">
          <a:xfrm>
            <a:off x="4283968" y="3356992"/>
            <a:ext cx="651134" cy="1089824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Rectangle 267">
            <a:extLst>
              <a:ext uri="{FF2B5EF4-FFF2-40B4-BE49-F238E27FC236}">
                <a16:creationId xmlns:a16="http://schemas.microsoft.com/office/drawing/2014/main" id="{181E8500-1FBC-AE47-930C-9B78D8F92410}"/>
              </a:ext>
            </a:extLst>
          </p:cNvPr>
          <p:cNvSpPr/>
          <p:nvPr/>
        </p:nvSpPr>
        <p:spPr bwMode="auto">
          <a:xfrm>
            <a:off x="6276879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FDA94954-EA3E-8647-A501-F329528C2FF9}"/>
              </a:ext>
            </a:extLst>
          </p:cNvPr>
          <p:cNvSpPr/>
          <p:nvPr/>
        </p:nvSpPr>
        <p:spPr bwMode="auto">
          <a:xfrm>
            <a:off x="6567973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E3EA89BA-667F-0749-9705-038732D521F5}"/>
              </a:ext>
            </a:extLst>
          </p:cNvPr>
          <p:cNvSpPr/>
          <p:nvPr/>
        </p:nvSpPr>
        <p:spPr bwMode="auto">
          <a:xfrm>
            <a:off x="6853002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7407F11C-DED6-4647-A7F8-C64469C62A6D}"/>
              </a:ext>
            </a:extLst>
          </p:cNvPr>
          <p:cNvSpPr/>
          <p:nvPr/>
        </p:nvSpPr>
        <p:spPr bwMode="auto">
          <a:xfrm>
            <a:off x="7150160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0FAEC486-BF39-E94E-87A7-0B694A4E23F0}"/>
              </a:ext>
            </a:extLst>
          </p:cNvPr>
          <p:cNvSpPr/>
          <p:nvPr/>
        </p:nvSpPr>
        <p:spPr bwMode="auto">
          <a:xfrm>
            <a:off x="7441254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3AF3E748-BC73-4346-BFA9-848AAC95EE65}"/>
              </a:ext>
            </a:extLst>
          </p:cNvPr>
          <p:cNvSpPr/>
          <p:nvPr/>
        </p:nvSpPr>
        <p:spPr bwMode="auto">
          <a:xfrm>
            <a:off x="7738412" y="1904484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6DB3ECFB-AFB2-EF4A-929C-10792F78BB89}"/>
              </a:ext>
            </a:extLst>
          </p:cNvPr>
          <p:cNvSpPr/>
          <p:nvPr/>
        </p:nvSpPr>
        <p:spPr bwMode="auto">
          <a:xfrm>
            <a:off x="8042645" y="1904485"/>
            <a:ext cx="291094" cy="2630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38EE8E3A-1D59-CD47-9A24-8848FF59B6B5}"/>
              </a:ext>
            </a:extLst>
          </p:cNvPr>
          <p:cNvSpPr/>
          <p:nvPr/>
        </p:nvSpPr>
        <p:spPr bwMode="auto">
          <a:xfrm>
            <a:off x="6275868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A93700A9-EDD3-564C-B86B-EBB41011A566}"/>
              </a:ext>
            </a:extLst>
          </p:cNvPr>
          <p:cNvSpPr/>
          <p:nvPr/>
        </p:nvSpPr>
        <p:spPr bwMode="auto">
          <a:xfrm>
            <a:off x="6566961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0C87F99C-9091-FE41-9A96-CB0339BD545C}"/>
              </a:ext>
            </a:extLst>
          </p:cNvPr>
          <p:cNvSpPr/>
          <p:nvPr/>
        </p:nvSpPr>
        <p:spPr bwMode="auto">
          <a:xfrm>
            <a:off x="6851991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E4F3B3C2-A2FF-8E48-BB2D-AEF07F771F13}"/>
              </a:ext>
            </a:extLst>
          </p:cNvPr>
          <p:cNvSpPr/>
          <p:nvPr/>
        </p:nvSpPr>
        <p:spPr bwMode="auto">
          <a:xfrm>
            <a:off x="7149149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F67BE6A5-5522-2141-A9E5-B0B34873E672}"/>
              </a:ext>
            </a:extLst>
          </p:cNvPr>
          <p:cNvSpPr/>
          <p:nvPr/>
        </p:nvSpPr>
        <p:spPr bwMode="auto">
          <a:xfrm>
            <a:off x="7440243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4708A66F-3674-7A42-8851-2262C7A5C2BF}"/>
              </a:ext>
            </a:extLst>
          </p:cNvPr>
          <p:cNvSpPr/>
          <p:nvPr/>
        </p:nvSpPr>
        <p:spPr bwMode="auto">
          <a:xfrm>
            <a:off x="7737401" y="2167550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BE92FA0D-355D-2A40-A442-6669DF96B797}"/>
              </a:ext>
            </a:extLst>
          </p:cNvPr>
          <p:cNvSpPr/>
          <p:nvPr/>
        </p:nvSpPr>
        <p:spPr bwMode="auto">
          <a:xfrm>
            <a:off x="8042645" y="2167550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7F585260-2CA1-1441-86C8-BA69DDAAF2B8}"/>
              </a:ext>
            </a:extLst>
          </p:cNvPr>
          <p:cNvSpPr/>
          <p:nvPr/>
        </p:nvSpPr>
        <p:spPr bwMode="auto">
          <a:xfrm>
            <a:off x="6275868" y="2454883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B6414518-5C8E-DB4D-AD87-34C126410ABC}"/>
              </a:ext>
            </a:extLst>
          </p:cNvPr>
          <p:cNvSpPr/>
          <p:nvPr/>
        </p:nvSpPr>
        <p:spPr bwMode="auto">
          <a:xfrm>
            <a:off x="6566961" y="2454883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3DB6B241-6DF5-9546-813E-E7279BDA2C90}"/>
              </a:ext>
            </a:extLst>
          </p:cNvPr>
          <p:cNvSpPr/>
          <p:nvPr/>
        </p:nvSpPr>
        <p:spPr bwMode="auto">
          <a:xfrm>
            <a:off x="6851991" y="2454883"/>
            <a:ext cx="291094" cy="279568"/>
          </a:xfrm>
          <a:prstGeom prst="rect">
            <a:avLst/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000" dirty="0">
                <a:latin typeface="Times New Roman" pitchFamily="18" charset="0"/>
                <a:cs typeface="Times New Roman" pitchFamily="18" charset="0"/>
              </a:rPr>
              <a:t>321</a:t>
            </a: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A0CE4E46-A241-7247-B152-65B42410DF54}"/>
              </a:ext>
            </a:extLst>
          </p:cNvPr>
          <p:cNvSpPr/>
          <p:nvPr/>
        </p:nvSpPr>
        <p:spPr bwMode="auto">
          <a:xfrm>
            <a:off x="7149149" y="2454883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3CC529F9-ED00-584D-8F6E-519607C47549}"/>
              </a:ext>
            </a:extLst>
          </p:cNvPr>
          <p:cNvSpPr/>
          <p:nvPr/>
        </p:nvSpPr>
        <p:spPr bwMode="auto">
          <a:xfrm>
            <a:off x="7440243" y="2454883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BAEBFABC-478A-8448-8A76-8BED95A413E4}"/>
              </a:ext>
            </a:extLst>
          </p:cNvPr>
          <p:cNvSpPr/>
          <p:nvPr/>
        </p:nvSpPr>
        <p:spPr bwMode="auto">
          <a:xfrm>
            <a:off x="7737401" y="2454883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731EA11A-4B1F-F143-A897-873841462F85}"/>
              </a:ext>
            </a:extLst>
          </p:cNvPr>
          <p:cNvSpPr/>
          <p:nvPr/>
        </p:nvSpPr>
        <p:spPr bwMode="auto">
          <a:xfrm>
            <a:off x="8042645" y="2454883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CCC1DEEA-927B-EA43-99BB-3160F2A918B1}"/>
              </a:ext>
            </a:extLst>
          </p:cNvPr>
          <p:cNvSpPr/>
          <p:nvPr/>
        </p:nvSpPr>
        <p:spPr bwMode="auto">
          <a:xfrm>
            <a:off x="6275868" y="272668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36B1E6EC-D754-084E-A357-B555EC998E47}"/>
              </a:ext>
            </a:extLst>
          </p:cNvPr>
          <p:cNvSpPr/>
          <p:nvPr/>
        </p:nvSpPr>
        <p:spPr bwMode="auto">
          <a:xfrm>
            <a:off x="6566961" y="272668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95FAEA34-0090-6C49-A6BB-FF5920FD8F7B}"/>
              </a:ext>
            </a:extLst>
          </p:cNvPr>
          <p:cNvSpPr/>
          <p:nvPr/>
        </p:nvSpPr>
        <p:spPr bwMode="auto">
          <a:xfrm>
            <a:off x="6851991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607652AF-4DB1-3946-B447-903ED2F63443}"/>
              </a:ext>
            </a:extLst>
          </p:cNvPr>
          <p:cNvSpPr/>
          <p:nvPr/>
        </p:nvSpPr>
        <p:spPr bwMode="auto">
          <a:xfrm>
            <a:off x="7149149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8B39D081-221D-1444-9D0C-BD3FE0F269D1}"/>
              </a:ext>
            </a:extLst>
          </p:cNvPr>
          <p:cNvSpPr/>
          <p:nvPr/>
        </p:nvSpPr>
        <p:spPr bwMode="auto">
          <a:xfrm>
            <a:off x="7440243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52F70F0A-521A-2D41-ADFC-AB3AF361C67E}"/>
              </a:ext>
            </a:extLst>
          </p:cNvPr>
          <p:cNvSpPr/>
          <p:nvPr/>
        </p:nvSpPr>
        <p:spPr bwMode="auto">
          <a:xfrm>
            <a:off x="7737401" y="272668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97A2B506-D184-8B45-8002-738E306AC5A5}"/>
              </a:ext>
            </a:extLst>
          </p:cNvPr>
          <p:cNvSpPr/>
          <p:nvPr/>
        </p:nvSpPr>
        <p:spPr bwMode="auto">
          <a:xfrm>
            <a:off x="8042645" y="2726685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7E49F731-33D9-3143-93C1-54246272C7D6}"/>
              </a:ext>
            </a:extLst>
          </p:cNvPr>
          <p:cNvSpPr/>
          <p:nvPr/>
        </p:nvSpPr>
        <p:spPr bwMode="auto">
          <a:xfrm>
            <a:off x="6276879" y="3014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E688D9F1-4A3B-1F49-BE6D-9CA5500CE792}"/>
              </a:ext>
            </a:extLst>
          </p:cNvPr>
          <p:cNvSpPr/>
          <p:nvPr/>
        </p:nvSpPr>
        <p:spPr bwMode="auto">
          <a:xfrm>
            <a:off x="6567973" y="3014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8E856561-B7E5-F142-84D1-8BB29BF79662}"/>
              </a:ext>
            </a:extLst>
          </p:cNvPr>
          <p:cNvSpPr/>
          <p:nvPr/>
        </p:nvSpPr>
        <p:spPr bwMode="auto">
          <a:xfrm>
            <a:off x="6853002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E2687C7C-1CF1-3745-9783-5B5B31D52365}"/>
              </a:ext>
            </a:extLst>
          </p:cNvPr>
          <p:cNvSpPr/>
          <p:nvPr/>
        </p:nvSpPr>
        <p:spPr bwMode="auto">
          <a:xfrm>
            <a:off x="7150160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31EE07DD-8D63-2448-98DB-12DE0D241C9F}"/>
              </a:ext>
            </a:extLst>
          </p:cNvPr>
          <p:cNvSpPr/>
          <p:nvPr/>
        </p:nvSpPr>
        <p:spPr bwMode="auto">
          <a:xfrm>
            <a:off x="7441254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E766FB4F-16BF-444E-BD61-B161B40BA759}"/>
              </a:ext>
            </a:extLst>
          </p:cNvPr>
          <p:cNvSpPr/>
          <p:nvPr/>
        </p:nvSpPr>
        <p:spPr bwMode="auto">
          <a:xfrm>
            <a:off x="7738412" y="3014019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05CEBFD1-4BB4-BB4E-8B67-7EE33002BCC7}"/>
              </a:ext>
            </a:extLst>
          </p:cNvPr>
          <p:cNvSpPr/>
          <p:nvPr/>
        </p:nvSpPr>
        <p:spPr bwMode="auto">
          <a:xfrm>
            <a:off x="8042645" y="3014019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525735B8-600D-0D4E-874A-449E1391E343}"/>
              </a:ext>
            </a:extLst>
          </p:cNvPr>
          <p:cNvSpPr/>
          <p:nvPr/>
        </p:nvSpPr>
        <p:spPr bwMode="auto">
          <a:xfrm>
            <a:off x="6276879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473E818B-968C-FE40-B943-0BD23E8588E2}"/>
              </a:ext>
            </a:extLst>
          </p:cNvPr>
          <p:cNvSpPr/>
          <p:nvPr/>
        </p:nvSpPr>
        <p:spPr bwMode="auto">
          <a:xfrm>
            <a:off x="6567973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90D5C2D1-D86E-014F-AA69-A51B37CFC2A9}"/>
              </a:ext>
            </a:extLst>
          </p:cNvPr>
          <p:cNvSpPr/>
          <p:nvPr/>
        </p:nvSpPr>
        <p:spPr bwMode="auto">
          <a:xfrm>
            <a:off x="6853002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6" name="Rectangle 305">
            <a:extLst>
              <a:ext uri="{FF2B5EF4-FFF2-40B4-BE49-F238E27FC236}">
                <a16:creationId xmlns:a16="http://schemas.microsoft.com/office/drawing/2014/main" id="{7064B79E-2007-4843-87C2-5CAF127489B5}"/>
              </a:ext>
            </a:extLst>
          </p:cNvPr>
          <p:cNvSpPr/>
          <p:nvPr/>
        </p:nvSpPr>
        <p:spPr bwMode="auto">
          <a:xfrm>
            <a:off x="7150160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66D612DA-E197-964F-AA86-D447F618DA39}"/>
              </a:ext>
            </a:extLst>
          </p:cNvPr>
          <p:cNvSpPr/>
          <p:nvPr/>
        </p:nvSpPr>
        <p:spPr bwMode="auto">
          <a:xfrm>
            <a:off x="7441254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" name="Rectangle 307">
            <a:extLst>
              <a:ext uri="{FF2B5EF4-FFF2-40B4-BE49-F238E27FC236}">
                <a16:creationId xmlns:a16="http://schemas.microsoft.com/office/drawing/2014/main" id="{C537B7D3-4509-324F-91C0-CB4601EEACF2}"/>
              </a:ext>
            </a:extLst>
          </p:cNvPr>
          <p:cNvSpPr/>
          <p:nvPr/>
        </p:nvSpPr>
        <p:spPr bwMode="auto">
          <a:xfrm>
            <a:off x="7738412" y="3293587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B545510B-3A7B-504F-8AA8-F785564F292F}"/>
              </a:ext>
            </a:extLst>
          </p:cNvPr>
          <p:cNvSpPr/>
          <p:nvPr/>
        </p:nvSpPr>
        <p:spPr bwMode="auto">
          <a:xfrm>
            <a:off x="8042645" y="3293587"/>
            <a:ext cx="291094" cy="27956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0" name="Rectangle 309">
            <a:extLst>
              <a:ext uri="{FF2B5EF4-FFF2-40B4-BE49-F238E27FC236}">
                <a16:creationId xmlns:a16="http://schemas.microsoft.com/office/drawing/2014/main" id="{D5A9002B-207F-BB4D-AF5E-C76A36487910}"/>
              </a:ext>
            </a:extLst>
          </p:cNvPr>
          <p:cNvSpPr/>
          <p:nvPr/>
        </p:nvSpPr>
        <p:spPr bwMode="auto">
          <a:xfrm>
            <a:off x="6275868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0BA40B65-18EC-8F44-BC91-1769ECC969CE}"/>
              </a:ext>
            </a:extLst>
          </p:cNvPr>
          <p:cNvSpPr/>
          <p:nvPr/>
        </p:nvSpPr>
        <p:spPr bwMode="auto">
          <a:xfrm>
            <a:off x="6573026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2" name="Rectangle 311">
            <a:extLst>
              <a:ext uri="{FF2B5EF4-FFF2-40B4-BE49-F238E27FC236}">
                <a16:creationId xmlns:a16="http://schemas.microsoft.com/office/drawing/2014/main" id="{4C1ECDC3-7EFB-8C47-9659-B1400D271FEB}"/>
              </a:ext>
            </a:extLst>
          </p:cNvPr>
          <p:cNvSpPr/>
          <p:nvPr/>
        </p:nvSpPr>
        <p:spPr bwMode="auto">
          <a:xfrm>
            <a:off x="6858055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4CE6CFF9-C3EF-284D-8EA6-061216DD8322}"/>
              </a:ext>
            </a:extLst>
          </p:cNvPr>
          <p:cNvSpPr/>
          <p:nvPr/>
        </p:nvSpPr>
        <p:spPr bwMode="auto">
          <a:xfrm>
            <a:off x="7155213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94BE7B88-6057-0D4F-94AE-1B79F41F235E}"/>
              </a:ext>
            </a:extLst>
          </p:cNvPr>
          <p:cNvSpPr/>
          <p:nvPr/>
        </p:nvSpPr>
        <p:spPr bwMode="auto">
          <a:xfrm>
            <a:off x="7446307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55921B11-7B46-2946-8A82-05A62D8009FF}"/>
              </a:ext>
            </a:extLst>
          </p:cNvPr>
          <p:cNvSpPr/>
          <p:nvPr/>
        </p:nvSpPr>
        <p:spPr bwMode="auto">
          <a:xfrm>
            <a:off x="7743465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5A33253A-E105-E748-8605-DD0B04B87624}"/>
              </a:ext>
            </a:extLst>
          </p:cNvPr>
          <p:cNvSpPr/>
          <p:nvPr/>
        </p:nvSpPr>
        <p:spPr bwMode="auto">
          <a:xfrm>
            <a:off x="8047699" y="3573155"/>
            <a:ext cx="291094" cy="27956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9" name="Straight Arrow Connector 318">
            <a:extLst>
              <a:ext uri="{FF2B5EF4-FFF2-40B4-BE49-F238E27FC236}">
                <a16:creationId xmlns:a16="http://schemas.microsoft.com/office/drawing/2014/main" id="{8B29D090-8894-C245-8FCA-3ADCAC0FEC8C}"/>
              </a:ext>
            </a:extLst>
          </p:cNvPr>
          <p:cNvCxnSpPr>
            <a:cxnSpLocks/>
          </p:cNvCxnSpPr>
          <p:nvPr/>
        </p:nvCxnSpPr>
        <p:spPr bwMode="auto">
          <a:xfrm flipV="1">
            <a:off x="6275868" y="3979534"/>
            <a:ext cx="874292" cy="844756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4" name="TextBox 323">
            <a:extLst>
              <a:ext uri="{FF2B5EF4-FFF2-40B4-BE49-F238E27FC236}">
                <a16:creationId xmlns:a16="http://schemas.microsoft.com/office/drawing/2014/main" id="{172FC10E-1C90-1344-827D-07658ECBCCC4}"/>
              </a:ext>
            </a:extLst>
          </p:cNvPr>
          <p:cNvSpPr txBox="1"/>
          <p:nvPr/>
        </p:nvSpPr>
        <p:spPr>
          <a:xfrm>
            <a:off x="3131840" y="4921423"/>
            <a:ext cx="14139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Partial products</a:t>
            </a:r>
          </a:p>
        </p:txBody>
      </p:sp>
      <p:sp>
        <p:nvSpPr>
          <p:cNvPr id="325" name="TextBox 324">
            <a:extLst>
              <a:ext uri="{FF2B5EF4-FFF2-40B4-BE49-F238E27FC236}">
                <a16:creationId xmlns:a16="http://schemas.microsoft.com/office/drawing/2014/main" id="{FA1531C4-C4EA-FD4C-9545-9DFF2817C77F}"/>
              </a:ext>
            </a:extLst>
          </p:cNvPr>
          <p:cNvSpPr txBox="1"/>
          <p:nvPr/>
        </p:nvSpPr>
        <p:spPr>
          <a:xfrm>
            <a:off x="6700013" y="4446816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400" dirty="0"/>
              <a:t>Sum</a:t>
            </a:r>
          </a:p>
        </p:txBody>
      </p:sp>
    </p:spTree>
    <p:extLst>
      <p:ext uri="{BB962C8B-B14F-4D97-AF65-F5344CB8AC3E}">
        <p14:creationId xmlns:p14="http://schemas.microsoft.com/office/powerpoint/2010/main" val="1813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" grpId="0"/>
      <p:bldP spid="32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F3E46E2-099C-4A58-BDC2-679F6F76B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A Basic Conv. Layer Forward Kernel </a:t>
            </a:r>
            <a:br>
              <a:rPr lang="en-US" sz="3400" dirty="0"/>
            </a:br>
            <a:r>
              <a:rPr lang="en-US" sz="2400" dirty="0"/>
              <a:t>(Code is Incomplete!)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F10EEF-F7D5-43E0-9B79-A8F737F3C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2736"/>
            <a:ext cx="8610600" cy="532859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__global__ void </a:t>
            </a:r>
            <a:r>
              <a:rPr lang="en-US" sz="1600" dirty="0" err="1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ConvLayerForward_Basic_Kernel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C, 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W_grid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K, 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float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X, 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float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W, 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float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Y){</a:t>
            </a:r>
            <a:endParaRPr lang="en-US" sz="1600" dirty="0">
              <a:solidFill>
                <a:schemeClr val="tx1"/>
              </a:solidFill>
              <a:latin typeface="Courier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latin typeface="Courier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 =  </a:t>
            </a:r>
            <a:r>
              <a:rPr lang="en-US" sz="1600" dirty="0" err="1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blockIdx.x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en-US" sz="1600" dirty="0">
                <a:solidFill>
                  <a:srgbClr val="9DC3E6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// Index of the output feature map</a:t>
            </a:r>
            <a:endParaRPr lang="en-US" sz="1600" dirty="0">
              <a:solidFill>
                <a:srgbClr val="9DC3E6"/>
              </a:solidFill>
              <a:latin typeface="Courier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 =  </a:t>
            </a:r>
            <a:r>
              <a:rPr lang="en-US" sz="1600" dirty="0" err="1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blockIdx.y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sz="1600" dirty="0" err="1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W_grid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1600" dirty="0" err="1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threadIdx.y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600" dirty="0">
              <a:solidFill>
                <a:schemeClr val="tx1"/>
              </a:solidFill>
              <a:latin typeface="Courier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 =  </a:t>
            </a:r>
            <a:r>
              <a:rPr lang="en-US" sz="1600" dirty="0" err="1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blockIdx.y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% </a:t>
            </a:r>
            <a:r>
              <a:rPr lang="en-US" sz="1600" dirty="0" err="1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W_grid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1600" dirty="0" err="1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threadIdx.x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600" dirty="0">
              <a:solidFill>
                <a:schemeClr val="tx1"/>
              </a:solidFill>
              <a:latin typeface="Courier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latin typeface="Courier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float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acc = 0.;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rgbClr val="9DC3E6"/>
                </a:solidFill>
                <a:latin typeface="Courier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   ...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latin typeface="Courier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dirty="0">
                <a:solidFill>
                  <a:srgbClr val="CC990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 = 0;  c &lt; C; </a:t>
            </a:r>
            <a:r>
              <a:rPr lang="en-US" sz="1600" dirty="0" err="1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c++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{	</a:t>
            </a:r>
            <a:r>
              <a:rPr lang="en-US" sz="1600" dirty="0">
                <a:solidFill>
                  <a:srgbClr val="9DC3E6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// Sum over all input channels</a:t>
            </a:r>
            <a:endParaRPr lang="en-US" sz="1600" dirty="0">
              <a:solidFill>
                <a:srgbClr val="9DC3E6"/>
              </a:solidFill>
              <a:latin typeface="Courier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latin typeface="Courier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600" dirty="0">
                <a:solidFill>
                  <a:srgbClr val="CC990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 = 0; p &lt; K; p++)	</a:t>
            </a:r>
            <a:r>
              <a:rPr lang="en-US" sz="1600" dirty="0">
                <a:solidFill>
                  <a:srgbClr val="9DC3E6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// Loop over </a:t>
            </a:r>
            <a:r>
              <a:rPr lang="en-US" sz="1600" dirty="0" err="1">
                <a:solidFill>
                  <a:srgbClr val="9DC3E6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KxK</a:t>
            </a:r>
            <a:r>
              <a:rPr lang="en-US" sz="1600" dirty="0">
                <a:solidFill>
                  <a:srgbClr val="9DC3E6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filter</a:t>
            </a:r>
            <a:endParaRPr lang="en-US" sz="1600" dirty="0">
              <a:solidFill>
                <a:srgbClr val="9DC3E6"/>
              </a:solidFill>
              <a:latin typeface="Courier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latin typeface="Courier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1600" dirty="0">
                <a:solidFill>
                  <a:srgbClr val="CC990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>
                <a:solidFill>
                  <a:srgbClr val="00B050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 = 0; q &lt; K; q++)  </a:t>
            </a:r>
            <a:endParaRPr lang="en-US" sz="1600" dirty="0">
              <a:solidFill>
                <a:schemeClr val="tx1"/>
              </a:solidFill>
              <a:latin typeface="Courier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latin typeface="Courier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acc += X[c, h + p, w + q] * W[m, c, p, q];</a:t>
            </a:r>
            <a:endParaRPr lang="en-US" sz="1600" dirty="0">
              <a:solidFill>
                <a:schemeClr val="tx1"/>
              </a:solidFill>
              <a:latin typeface="Courier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  <a:endParaRPr lang="en-US" sz="1600" dirty="0">
              <a:solidFill>
                <a:schemeClr val="tx1"/>
              </a:solidFill>
              <a:latin typeface="Courier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latin typeface="Courier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Y[m, h, w] = acc;</a:t>
            </a:r>
            <a:endParaRPr lang="en-US" sz="1600" dirty="0">
              <a:solidFill>
                <a:schemeClr val="tx1"/>
              </a:solidFill>
              <a:latin typeface="Courier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latin typeface="Courier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600" dirty="0">
              <a:solidFill>
                <a:schemeClr val="tx1"/>
              </a:solidFill>
              <a:latin typeface="Courier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191" dirty="0">
              <a:latin typeface="Courier" pitchFamily="2" charset="0"/>
            </a:endParaRPr>
          </a:p>
        </p:txBody>
      </p:sp>
      <p:sp>
        <p:nvSpPr>
          <p:cNvPr id="5" name="CuadroTexto 26">
            <a:extLst>
              <a:ext uri="{FF2B5EF4-FFF2-40B4-BE49-F238E27FC236}">
                <a16:creationId xmlns:a16="http://schemas.microsoft.com/office/drawing/2014/main" id="{6D5C9FE5-DD55-4648-B62B-158764B2EBF8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6" name="Marcador de número de diapositiva 3">
            <a:extLst>
              <a:ext uri="{FF2B5EF4-FFF2-40B4-BE49-F238E27FC236}">
                <a16:creationId xmlns:a16="http://schemas.microsoft.com/office/drawing/2014/main" id="{76DD5952-31E3-594B-AF3E-612E9766E8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47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1545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 txBox="1">
            <a:spLocks noGrp="1"/>
          </p:cNvSpPr>
          <p:nvPr>
            <p:ph type="title"/>
          </p:nvPr>
        </p:nvSpPr>
        <p:spPr>
          <a:xfrm>
            <a:off x="179512" y="1"/>
            <a:ext cx="8731696" cy="90872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>
              <a:lnSpc>
                <a:spcPct val="111111"/>
              </a:lnSpc>
              <a:buClr>
                <a:schemeClr val="lt1"/>
              </a:buClr>
              <a:buSzPct val="25000"/>
              <a:buFont typeface="Arial"/>
              <a:buNone/>
            </a:pPr>
            <a:r>
              <a:rPr lang="en-US" sz="3600" dirty="0">
                <a:sym typeface="Arial"/>
              </a:rPr>
              <a:t>Power of Convolutions and Applied Courses</a:t>
            </a:r>
          </a:p>
        </p:txBody>
      </p:sp>
      <p:sp>
        <p:nvSpPr>
          <p:cNvPr id="329" name="Shape 329"/>
          <p:cNvSpPr txBox="1">
            <a:spLocks noGrp="1"/>
          </p:cNvSpPr>
          <p:nvPr>
            <p:ph type="body" idx="1"/>
          </p:nvPr>
        </p:nvSpPr>
        <p:spPr>
          <a:xfrm>
            <a:off x="228600" y="1066800"/>
            <a:ext cx="8610600" cy="532656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lvl="0"/>
            <a:r>
              <a:rPr lang="en-US" dirty="0">
                <a:sym typeface="Arial"/>
              </a:rPr>
              <a:t>In 2010, Prof. Andreas </a:t>
            </a:r>
            <a:r>
              <a:rPr lang="en-US" dirty="0" err="1">
                <a:sym typeface="Arial"/>
              </a:rPr>
              <a:t>Moshovos</a:t>
            </a:r>
            <a:r>
              <a:rPr lang="en-US" dirty="0">
                <a:sym typeface="Arial"/>
              </a:rPr>
              <a:t> adopted Professor </a:t>
            </a:r>
            <a:r>
              <a:rPr lang="en-US" dirty="0" err="1">
                <a:sym typeface="Arial"/>
              </a:rPr>
              <a:t>Hwu’s</a:t>
            </a:r>
            <a:r>
              <a:rPr lang="en-US" dirty="0">
                <a:sym typeface="Arial"/>
              </a:rPr>
              <a:t> ECE498AL Programming Massively Parallel Processors Class</a:t>
            </a:r>
          </a:p>
          <a:p>
            <a:pPr marR="0" lvl="0"/>
            <a:endParaRPr lang="en-US" dirty="0">
              <a:sym typeface="Arial"/>
            </a:endParaRPr>
          </a:p>
          <a:p>
            <a:pPr marR="0" lvl="0"/>
            <a:r>
              <a:rPr lang="en-US" dirty="0">
                <a:sym typeface="Arial"/>
              </a:rPr>
              <a:t>Several of Prof. Geoffrey Hinton’s graduate students took the course</a:t>
            </a:r>
          </a:p>
          <a:p>
            <a:pPr marR="0" lvl="0"/>
            <a:endParaRPr lang="en-US" dirty="0">
              <a:sym typeface="Arial"/>
            </a:endParaRPr>
          </a:p>
          <a:p>
            <a:pPr marR="0" lvl="0"/>
            <a:r>
              <a:rPr lang="en-US" dirty="0">
                <a:sym typeface="Arial"/>
              </a:rPr>
              <a:t>These students developed the GPU implementation of the Deep CNN that was trained with 1.2M images to win the ImageNet competition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48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CuadroTexto 26">
            <a:extLst>
              <a:ext uri="{FF2B5EF4-FFF2-40B4-BE49-F238E27FC236}">
                <a16:creationId xmlns:a16="http://schemas.microsoft.com/office/drawing/2014/main" id="{D5B0EC86-288E-1347-91DC-D40EBE738F60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6825880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Example: </a:t>
            </a:r>
            <a:r>
              <a:rPr lang="en-US" dirty="0" err="1">
                <a:ea typeface="Arial"/>
                <a:cs typeface="Arial"/>
                <a:sym typeface="Arial"/>
              </a:rPr>
              <a:t>AlexNet</a:t>
            </a:r>
            <a:r>
              <a:rPr lang="en-US" dirty="0">
                <a:ea typeface="Arial"/>
                <a:cs typeface="Arial"/>
                <a:sym typeface="Arial"/>
              </a:rPr>
              <a:t> (2012)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49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sp>
        <p:nvSpPr>
          <p:cNvPr id="8" name="Shape 329"/>
          <p:cNvSpPr txBox="1">
            <a:spLocks/>
          </p:cNvSpPr>
          <p:nvPr/>
        </p:nvSpPr>
        <p:spPr bwMode="auto">
          <a:xfrm>
            <a:off x="228600" y="908051"/>
            <a:ext cx="8610600" cy="540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err="1">
                <a:sym typeface="Arial"/>
              </a:rPr>
              <a:t>AlexNet</a:t>
            </a:r>
            <a:r>
              <a:rPr lang="en-US" kern="0" dirty="0">
                <a:sym typeface="Arial"/>
              </a:rPr>
              <a:t> wins the </a:t>
            </a:r>
            <a:r>
              <a:rPr lang="en-US" kern="0" dirty="0">
                <a:solidFill>
                  <a:srgbClr val="0432FF"/>
                </a:solidFill>
                <a:sym typeface="Arial"/>
              </a:rPr>
              <a:t>ImageNet classification competition </a:t>
            </a:r>
            <a:r>
              <a:rPr lang="en-US" kern="0" dirty="0">
                <a:sym typeface="Arial"/>
              </a:rPr>
              <a:t>with ~10% points higher accuracy than state-of-the-art</a:t>
            </a:r>
          </a:p>
          <a:p>
            <a:pPr lvl="1"/>
            <a:r>
              <a:rPr lang="en-US" altLang="en-US" sz="2000" dirty="0" err="1"/>
              <a:t>Krizhevsky</a:t>
            </a:r>
            <a:r>
              <a:rPr lang="en-US" altLang="en-US" sz="2000" dirty="0"/>
              <a:t> et al., “</a:t>
            </a:r>
            <a:r>
              <a:rPr lang="en-US" altLang="ja-JP" sz="2000" dirty="0">
                <a:solidFill>
                  <a:srgbClr val="0000FF"/>
                </a:solidFill>
              </a:rPr>
              <a:t>ImageNet Classification with Deep Convolutional Neural Networks</a:t>
            </a:r>
            <a:r>
              <a:rPr lang="en-US" altLang="en-US" sz="2000" dirty="0"/>
              <a:t>”</a:t>
            </a:r>
            <a:r>
              <a:rPr lang="en-US" altLang="ja-JP" sz="2000" dirty="0"/>
              <a:t>, NIPS 2012.</a:t>
            </a:r>
            <a:endParaRPr lang="en-US" sz="2000" kern="0" dirty="0"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543493"/>
            <a:ext cx="6019800" cy="431593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87402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Divergence-Free Mapping (II)</a:t>
            </a:r>
            <a:endParaRPr lang="en-US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568952" cy="5472534"/>
          </a:xfrm>
        </p:spPr>
        <p:txBody>
          <a:bodyPr>
            <a:normAutofit/>
          </a:bodyPr>
          <a:lstStyle/>
          <a:p>
            <a:r>
              <a:rPr lang="en-US" dirty="0"/>
              <a:t>Program with </a:t>
            </a:r>
            <a:r>
              <a:rPr lang="en-US" dirty="0">
                <a:solidFill>
                  <a:srgbClr val="00B050"/>
                </a:solidFill>
              </a:rPr>
              <a:t>high SIMD utilization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362080" y="1543432"/>
            <a:ext cx="7954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403225"/>
            <a:r>
              <a:rPr lang="en-US" sz="1400" dirty="0">
                <a:latin typeface="Courier"/>
                <a:cs typeface="Courier"/>
              </a:rPr>
              <a:t>__shared__ float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[]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unsigned </a:t>
            </a:r>
            <a:r>
              <a:rPr lang="en-US" sz="1400" dirty="0" err="1">
                <a:latin typeface="Courier"/>
                <a:cs typeface="Courier"/>
              </a:rPr>
              <a:t>int</a:t>
            </a:r>
            <a:r>
              <a:rPr lang="en-US" sz="1400" dirty="0">
                <a:latin typeface="Courier"/>
                <a:cs typeface="Courier"/>
              </a:rPr>
              <a:t> t = </a:t>
            </a:r>
            <a:r>
              <a:rPr lang="en-US" sz="1400" dirty="0" err="1">
                <a:latin typeface="Courier"/>
                <a:cs typeface="Courier"/>
              </a:rPr>
              <a:t>threadIdx.x</a:t>
            </a:r>
            <a:r>
              <a:rPr lang="en-US" sz="1400" dirty="0">
                <a:latin typeface="Courier"/>
                <a:cs typeface="Courier"/>
              </a:rPr>
              <a:t>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for(</a:t>
            </a:r>
            <a:r>
              <a:rPr lang="en-US" sz="1400" dirty="0" err="1">
                <a:solidFill>
                  <a:srgbClr val="0000FF"/>
                </a:solidFill>
                <a:latin typeface="Courier"/>
                <a:cs typeface="Courier"/>
              </a:rPr>
              <a:t>int</a:t>
            </a:r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 stride = </a:t>
            </a:r>
            <a:r>
              <a:rPr lang="en-US" sz="1400" dirty="0" err="1">
                <a:solidFill>
                  <a:srgbClr val="0000FF"/>
                </a:solidFill>
                <a:latin typeface="Courier"/>
                <a:cs typeface="Courier"/>
              </a:rPr>
              <a:t>blockDim.x</a:t>
            </a:r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; stride &gt; 0;  stride &gt;&gt; 1){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  __</a:t>
            </a:r>
            <a:r>
              <a:rPr lang="en-US" sz="1400" dirty="0" err="1">
                <a:latin typeface="Courier"/>
                <a:cs typeface="Courier"/>
              </a:rPr>
              <a:t>syncthreads</a:t>
            </a:r>
            <a:r>
              <a:rPr lang="en-US" sz="1400" dirty="0">
                <a:latin typeface="Courier"/>
                <a:cs typeface="Courier"/>
              </a:rPr>
              <a:t>();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solidFill>
                  <a:srgbClr val="00B050"/>
                </a:solidFill>
                <a:latin typeface="Courier"/>
                <a:cs typeface="Courier"/>
              </a:rPr>
              <a:t>  if (t &lt; stride)</a:t>
            </a: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   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[t] +=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[t + stride];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}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</a:t>
            </a:fld>
            <a:endParaRPr lang="en-US" altLang="en-US"/>
          </a:p>
        </p:txBody>
      </p:sp>
      <p:sp>
        <p:nvSpPr>
          <p:cNvPr id="22" name="Freeform 124">
            <a:extLst>
              <a:ext uri="{FF2B5EF4-FFF2-40B4-BE49-F238E27FC236}">
                <a16:creationId xmlns:a16="http://schemas.microsoft.com/office/drawing/2014/main" id="{54613223-A5DB-7C44-B388-D7F1A6C5A541}"/>
              </a:ext>
            </a:extLst>
          </p:cNvPr>
          <p:cNvSpPr>
            <a:spLocks/>
          </p:cNvSpPr>
          <p:nvPr/>
        </p:nvSpPr>
        <p:spPr bwMode="auto">
          <a:xfrm>
            <a:off x="5464225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3" name="Freeform 124">
            <a:extLst>
              <a:ext uri="{FF2B5EF4-FFF2-40B4-BE49-F238E27FC236}">
                <a16:creationId xmlns:a16="http://schemas.microsoft.com/office/drawing/2014/main" id="{CC49BFF9-A3D8-CB4E-AE95-4DABC19DC860}"/>
              </a:ext>
            </a:extLst>
          </p:cNvPr>
          <p:cNvSpPr>
            <a:spLocks/>
          </p:cNvSpPr>
          <p:nvPr/>
        </p:nvSpPr>
        <p:spPr bwMode="auto">
          <a:xfrm>
            <a:off x="5680249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" name="Freeform 124">
            <a:extLst>
              <a:ext uri="{FF2B5EF4-FFF2-40B4-BE49-F238E27FC236}">
                <a16:creationId xmlns:a16="http://schemas.microsoft.com/office/drawing/2014/main" id="{791D5E78-38E9-7C4F-B22A-405CABFD299D}"/>
              </a:ext>
            </a:extLst>
          </p:cNvPr>
          <p:cNvSpPr>
            <a:spLocks/>
          </p:cNvSpPr>
          <p:nvPr/>
        </p:nvSpPr>
        <p:spPr bwMode="auto">
          <a:xfrm>
            <a:off x="5896273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5" name="Freeform 124">
            <a:extLst>
              <a:ext uri="{FF2B5EF4-FFF2-40B4-BE49-F238E27FC236}">
                <a16:creationId xmlns:a16="http://schemas.microsoft.com/office/drawing/2014/main" id="{8E214982-CF9D-454E-8DCA-3655FB08E46D}"/>
              </a:ext>
            </a:extLst>
          </p:cNvPr>
          <p:cNvSpPr>
            <a:spLocks/>
          </p:cNvSpPr>
          <p:nvPr/>
        </p:nvSpPr>
        <p:spPr bwMode="auto">
          <a:xfrm>
            <a:off x="6112297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6" name="Freeform 124">
            <a:extLst>
              <a:ext uri="{FF2B5EF4-FFF2-40B4-BE49-F238E27FC236}">
                <a16:creationId xmlns:a16="http://schemas.microsoft.com/office/drawing/2014/main" id="{7DEC92B0-1899-784B-80C6-012C81180396}"/>
              </a:ext>
            </a:extLst>
          </p:cNvPr>
          <p:cNvSpPr>
            <a:spLocks/>
          </p:cNvSpPr>
          <p:nvPr/>
        </p:nvSpPr>
        <p:spPr bwMode="auto">
          <a:xfrm>
            <a:off x="6372200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7" name="Freeform 124">
            <a:extLst>
              <a:ext uri="{FF2B5EF4-FFF2-40B4-BE49-F238E27FC236}">
                <a16:creationId xmlns:a16="http://schemas.microsoft.com/office/drawing/2014/main" id="{44C9E0F9-EF5A-AE4D-B21D-0DE42009EC37}"/>
              </a:ext>
            </a:extLst>
          </p:cNvPr>
          <p:cNvSpPr>
            <a:spLocks/>
          </p:cNvSpPr>
          <p:nvPr/>
        </p:nvSpPr>
        <p:spPr bwMode="auto">
          <a:xfrm>
            <a:off x="6588224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8" name="Freeform 124">
            <a:extLst>
              <a:ext uri="{FF2B5EF4-FFF2-40B4-BE49-F238E27FC236}">
                <a16:creationId xmlns:a16="http://schemas.microsoft.com/office/drawing/2014/main" id="{78570FB5-1486-CF4B-928B-CFADE186297C}"/>
              </a:ext>
            </a:extLst>
          </p:cNvPr>
          <p:cNvSpPr>
            <a:spLocks/>
          </p:cNvSpPr>
          <p:nvPr/>
        </p:nvSpPr>
        <p:spPr bwMode="auto">
          <a:xfrm>
            <a:off x="6804248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9" name="Freeform 124">
            <a:extLst>
              <a:ext uri="{FF2B5EF4-FFF2-40B4-BE49-F238E27FC236}">
                <a16:creationId xmlns:a16="http://schemas.microsoft.com/office/drawing/2014/main" id="{26363146-1016-1640-B043-54BC7E74D9A2}"/>
              </a:ext>
            </a:extLst>
          </p:cNvPr>
          <p:cNvSpPr>
            <a:spLocks/>
          </p:cNvSpPr>
          <p:nvPr/>
        </p:nvSpPr>
        <p:spPr bwMode="auto">
          <a:xfrm>
            <a:off x="7020272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0" name="Freeform 124">
            <a:extLst>
              <a:ext uri="{FF2B5EF4-FFF2-40B4-BE49-F238E27FC236}">
                <a16:creationId xmlns:a16="http://schemas.microsoft.com/office/drawing/2014/main" id="{98B0365F-413B-C544-8AAA-587834BD8B30}"/>
              </a:ext>
            </a:extLst>
          </p:cNvPr>
          <p:cNvSpPr>
            <a:spLocks/>
          </p:cNvSpPr>
          <p:nvPr/>
        </p:nvSpPr>
        <p:spPr bwMode="auto">
          <a:xfrm>
            <a:off x="7308304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1" name="Freeform 124">
            <a:extLst>
              <a:ext uri="{FF2B5EF4-FFF2-40B4-BE49-F238E27FC236}">
                <a16:creationId xmlns:a16="http://schemas.microsoft.com/office/drawing/2014/main" id="{2A49C649-28B3-5542-A7B4-C783190A404C}"/>
              </a:ext>
            </a:extLst>
          </p:cNvPr>
          <p:cNvSpPr>
            <a:spLocks/>
          </p:cNvSpPr>
          <p:nvPr/>
        </p:nvSpPr>
        <p:spPr bwMode="auto">
          <a:xfrm>
            <a:off x="7524328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2" name="Freeform 124">
            <a:extLst>
              <a:ext uri="{FF2B5EF4-FFF2-40B4-BE49-F238E27FC236}">
                <a16:creationId xmlns:a16="http://schemas.microsoft.com/office/drawing/2014/main" id="{FC149258-E5B6-314C-B40A-BACA88E74559}"/>
              </a:ext>
            </a:extLst>
          </p:cNvPr>
          <p:cNvSpPr>
            <a:spLocks/>
          </p:cNvSpPr>
          <p:nvPr/>
        </p:nvSpPr>
        <p:spPr bwMode="auto">
          <a:xfrm>
            <a:off x="7740352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3" name="Freeform 124">
            <a:extLst>
              <a:ext uri="{FF2B5EF4-FFF2-40B4-BE49-F238E27FC236}">
                <a16:creationId xmlns:a16="http://schemas.microsoft.com/office/drawing/2014/main" id="{01CD9033-E2E4-7240-A1BF-338B48C3547B}"/>
              </a:ext>
            </a:extLst>
          </p:cNvPr>
          <p:cNvSpPr>
            <a:spLocks/>
          </p:cNvSpPr>
          <p:nvPr/>
        </p:nvSpPr>
        <p:spPr bwMode="auto">
          <a:xfrm>
            <a:off x="7956376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4" name="Freeform 124">
            <a:extLst>
              <a:ext uri="{FF2B5EF4-FFF2-40B4-BE49-F238E27FC236}">
                <a16:creationId xmlns:a16="http://schemas.microsoft.com/office/drawing/2014/main" id="{948D43BB-A045-224F-BDE7-44B8116F0A49}"/>
              </a:ext>
            </a:extLst>
          </p:cNvPr>
          <p:cNvSpPr>
            <a:spLocks/>
          </p:cNvSpPr>
          <p:nvPr/>
        </p:nvSpPr>
        <p:spPr bwMode="auto">
          <a:xfrm>
            <a:off x="8243391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5" name="Freeform 124">
            <a:extLst>
              <a:ext uri="{FF2B5EF4-FFF2-40B4-BE49-F238E27FC236}">
                <a16:creationId xmlns:a16="http://schemas.microsoft.com/office/drawing/2014/main" id="{37DD8ED3-48CE-5845-AD61-F5C23B561073}"/>
              </a:ext>
            </a:extLst>
          </p:cNvPr>
          <p:cNvSpPr>
            <a:spLocks/>
          </p:cNvSpPr>
          <p:nvPr/>
        </p:nvSpPr>
        <p:spPr bwMode="auto">
          <a:xfrm>
            <a:off x="8459415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6" name="Freeform 124">
            <a:extLst>
              <a:ext uri="{FF2B5EF4-FFF2-40B4-BE49-F238E27FC236}">
                <a16:creationId xmlns:a16="http://schemas.microsoft.com/office/drawing/2014/main" id="{F657EAF5-AE76-6B42-8A0E-9AA755DB1B26}"/>
              </a:ext>
            </a:extLst>
          </p:cNvPr>
          <p:cNvSpPr>
            <a:spLocks/>
          </p:cNvSpPr>
          <p:nvPr/>
        </p:nvSpPr>
        <p:spPr bwMode="auto">
          <a:xfrm>
            <a:off x="8675439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7" name="Freeform 124">
            <a:extLst>
              <a:ext uri="{FF2B5EF4-FFF2-40B4-BE49-F238E27FC236}">
                <a16:creationId xmlns:a16="http://schemas.microsoft.com/office/drawing/2014/main" id="{C3984FBF-A060-DC47-8DA9-BC89CF341A19}"/>
              </a:ext>
            </a:extLst>
          </p:cNvPr>
          <p:cNvSpPr>
            <a:spLocks/>
          </p:cNvSpPr>
          <p:nvPr/>
        </p:nvSpPr>
        <p:spPr bwMode="auto">
          <a:xfrm>
            <a:off x="8891463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8" name="Freeform 124">
            <a:extLst>
              <a:ext uri="{FF2B5EF4-FFF2-40B4-BE49-F238E27FC236}">
                <a16:creationId xmlns:a16="http://schemas.microsoft.com/office/drawing/2014/main" id="{1F4ED1D0-55AE-2246-A10B-FC397742424E}"/>
              </a:ext>
            </a:extLst>
          </p:cNvPr>
          <p:cNvSpPr>
            <a:spLocks/>
          </p:cNvSpPr>
          <p:nvPr/>
        </p:nvSpPr>
        <p:spPr bwMode="auto">
          <a:xfrm>
            <a:off x="5453054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9" name="Freeform 124">
            <a:extLst>
              <a:ext uri="{FF2B5EF4-FFF2-40B4-BE49-F238E27FC236}">
                <a16:creationId xmlns:a16="http://schemas.microsoft.com/office/drawing/2014/main" id="{F7C1F4D9-21EB-F54D-8E7D-E2941343753B}"/>
              </a:ext>
            </a:extLst>
          </p:cNvPr>
          <p:cNvSpPr>
            <a:spLocks/>
          </p:cNvSpPr>
          <p:nvPr/>
        </p:nvSpPr>
        <p:spPr bwMode="auto">
          <a:xfrm>
            <a:off x="5669078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0" name="Freeform 124">
            <a:extLst>
              <a:ext uri="{FF2B5EF4-FFF2-40B4-BE49-F238E27FC236}">
                <a16:creationId xmlns:a16="http://schemas.microsoft.com/office/drawing/2014/main" id="{24B9E8E1-4411-CA44-AAB4-7F176DC59BE1}"/>
              </a:ext>
            </a:extLst>
          </p:cNvPr>
          <p:cNvSpPr>
            <a:spLocks/>
          </p:cNvSpPr>
          <p:nvPr/>
        </p:nvSpPr>
        <p:spPr bwMode="auto">
          <a:xfrm>
            <a:off x="5885102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1" name="Freeform 124">
            <a:extLst>
              <a:ext uri="{FF2B5EF4-FFF2-40B4-BE49-F238E27FC236}">
                <a16:creationId xmlns:a16="http://schemas.microsoft.com/office/drawing/2014/main" id="{3D89DB86-62FA-584F-9AFA-E83641963C5C}"/>
              </a:ext>
            </a:extLst>
          </p:cNvPr>
          <p:cNvSpPr>
            <a:spLocks/>
          </p:cNvSpPr>
          <p:nvPr/>
        </p:nvSpPr>
        <p:spPr bwMode="auto">
          <a:xfrm>
            <a:off x="6101126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2" name="Freeform 124">
            <a:extLst>
              <a:ext uri="{FF2B5EF4-FFF2-40B4-BE49-F238E27FC236}">
                <a16:creationId xmlns:a16="http://schemas.microsoft.com/office/drawing/2014/main" id="{A4DD5533-B085-414F-91D4-3145B0E90E3D}"/>
              </a:ext>
            </a:extLst>
          </p:cNvPr>
          <p:cNvSpPr>
            <a:spLocks/>
          </p:cNvSpPr>
          <p:nvPr/>
        </p:nvSpPr>
        <p:spPr bwMode="auto">
          <a:xfrm>
            <a:off x="6361029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3" name="Freeform 124">
            <a:extLst>
              <a:ext uri="{FF2B5EF4-FFF2-40B4-BE49-F238E27FC236}">
                <a16:creationId xmlns:a16="http://schemas.microsoft.com/office/drawing/2014/main" id="{351A7BDB-C2A3-7B49-BADA-7D25D5E1C8CC}"/>
              </a:ext>
            </a:extLst>
          </p:cNvPr>
          <p:cNvSpPr>
            <a:spLocks/>
          </p:cNvSpPr>
          <p:nvPr/>
        </p:nvSpPr>
        <p:spPr bwMode="auto">
          <a:xfrm>
            <a:off x="6577053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4" name="Freeform 124">
            <a:extLst>
              <a:ext uri="{FF2B5EF4-FFF2-40B4-BE49-F238E27FC236}">
                <a16:creationId xmlns:a16="http://schemas.microsoft.com/office/drawing/2014/main" id="{94E1DF58-9728-8D45-89E5-3ED1D9F0C708}"/>
              </a:ext>
            </a:extLst>
          </p:cNvPr>
          <p:cNvSpPr>
            <a:spLocks/>
          </p:cNvSpPr>
          <p:nvPr/>
        </p:nvSpPr>
        <p:spPr bwMode="auto">
          <a:xfrm>
            <a:off x="6793077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5" name="Freeform 124">
            <a:extLst>
              <a:ext uri="{FF2B5EF4-FFF2-40B4-BE49-F238E27FC236}">
                <a16:creationId xmlns:a16="http://schemas.microsoft.com/office/drawing/2014/main" id="{A6F44E21-3911-7E44-B1BF-5D8E6C27FD2C}"/>
              </a:ext>
            </a:extLst>
          </p:cNvPr>
          <p:cNvSpPr>
            <a:spLocks/>
          </p:cNvSpPr>
          <p:nvPr/>
        </p:nvSpPr>
        <p:spPr bwMode="auto">
          <a:xfrm>
            <a:off x="7009101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6" name="Freeform 124">
            <a:extLst>
              <a:ext uri="{FF2B5EF4-FFF2-40B4-BE49-F238E27FC236}">
                <a16:creationId xmlns:a16="http://schemas.microsoft.com/office/drawing/2014/main" id="{2D574DAE-A789-AD48-9BE6-833F6CDCE957}"/>
              </a:ext>
            </a:extLst>
          </p:cNvPr>
          <p:cNvSpPr>
            <a:spLocks/>
          </p:cNvSpPr>
          <p:nvPr/>
        </p:nvSpPr>
        <p:spPr bwMode="auto">
          <a:xfrm>
            <a:off x="7297133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7" name="Freeform 124">
            <a:extLst>
              <a:ext uri="{FF2B5EF4-FFF2-40B4-BE49-F238E27FC236}">
                <a16:creationId xmlns:a16="http://schemas.microsoft.com/office/drawing/2014/main" id="{9A397DED-243D-3147-8B30-E6CC8A8CB546}"/>
              </a:ext>
            </a:extLst>
          </p:cNvPr>
          <p:cNvSpPr>
            <a:spLocks/>
          </p:cNvSpPr>
          <p:nvPr/>
        </p:nvSpPr>
        <p:spPr bwMode="auto">
          <a:xfrm>
            <a:off x="7513157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8" name="Freeform 124">
            <a:extLst>
              <a:ext uri="{FF2B5EF4-FFF2-40B4-BE49-F238E27FC236}">
                <a16:creationId xmlns:a16="http://schemas.microsoft.com/office/drawing/2014/main" id="{F0D22E05-D966-334A-9B94-C0D2C099F5E0}"/>
              </a:ext>
            </a:extLst>
          </p:cNvPr>
          <p:cNvSpPr>
            <a:spLocks/>
          </p:cNvSpPr>
          <p:nvPr/>
        </p:nvSpPr>
        <p:spPr bwMode="auto">
          <a:xfrm>
            <a:off x="7729181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9" name="Freeform 124">
            <a:extLst>
              <a:ext uri="{FF2B5EF4-FFF2-40B4-BE49-F238E27FC236}">
                <a16:creationId xmlns:a16="http://schemas.microsoft.com/office/drawing/2014/main" id="{B21A17AE-DA7D-5E4C-AA53-2238294F0CCE}"/>
              </a:ext>
            </a:extLst>
          </p:cNvPr>
          <p:cNvSpPr>
            <a:spLocks/>
          </p:cNvSpPr>
          <p:nvPr/>
        </p:nvSpPr>
        <p:spPr bwMode="auto">
          <a:xfrm>
            <a:off x="7945205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0" name="Freeform 124">
            <a:extLst>
              <a:ext uri="{FF2B5EF4-FFF2-40B4-BE49-F238E27FC236}">
                <a16:creationId xmlns:a16="http://schemas.microsoft.com/office/drawing/2014/main" id="{DD007F72-762E-3540-90FA-DDA3C66CC674}"/>
              </a:ext>
            </a:extLst>
          </p:cNvPr>
          <p:cNvSpPr>
            <a:spLocks/>
          </p:cNvSpPr>
          <p:nvPr/>
        </p:nvSpPr>
        <p:spPr bwMode="auto">
          <a:xfrm>
            <a:off x="8232220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1" name="Freeform 124">
            <a:extLst>
              <a:ext uri="{FF2B5EF4-FFF2-40B4-BE49-F238E27FC236}">
                <a16:creationId xmlns:a16="http://schemas.microsoft.com/office/drawing/2014/main" id="{6374B589-50F8-AC4E-93AD-5CC14EDF4AC4}"/>
              </a:ext>
            </a:extLst>
          </p:cNvPr>
          <p:cNvSpPr>
            <a:spLocks/>
          </p:cNvSpPr>
          <p:nvPr/>
        </p:nvSpPr>
        <p:spPr bwMode="auto">
          <a:xfrm>
            <a:off x="8448244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2" name="Freeform 124">
            <a:extLst>
              <a:ext uri="{FF2B5EF4-FFF2-40B4-BE49-F238E27FC236}">
                <a16:creationId xmlns:a16="http://schemas.microsoft.com/office/drawing/2014/main" id="{6858BC52-A262-3846-B335-1A6A62A4F340}"/>
              </a:ext>
            </a:extLst>
          </p:cNvPr>
          <p:cNvSpPr>
            <a:spLocks/>
          </p:cNvSpPr>
          <p:nvPr/>
        </p:nvSpPr>
        <p:spPr bwMode="auto">
          <a:xfrm>
            <a:off x="8664268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3" name="Freeform 124">
            <a:extLst>
              <a:ext uri="{FF2B5EF4-FFF2-40B4-BE49-F238E27FC236}">
                <a16:creationId xmlns:a16="http://schemas.microsoft.com/office/drawing/2014/main" id="{B953FBE7-B805-324D-BC0E-EFFF9C9C5A54}"/>
              </a:ext>
            </a:extLst>
          </p:cNvPr>
          <p:cNvSpPr>
            <a:spLocks/>
          </p:cNvSpPr>
          <p:nvPr/>
        </p:nvSpPr>
        <p:spPr bwMode="auto">
          <a:xfrm>
            <a:off x="8880292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B594FF3-1752-D943-8C3F-A10E44C126D3}"/>
              </a:ext>
            </a:extLst>
          </p:cNvPr>
          <p:cNvSpPr txBox="1"/>
          <p:nvPr/>
        </p:nvSpPr>
        <p:spPr>
          <a:xfrm>
            <a:off x="4076381" y="4555849"/>
            <a:ext cx="1207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16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2D7D910-FBC2-0C49-B799-A054F634CC00}"/>
              </a:ext>
            </a:extLst>
          </p:cNvPr>
          <p:cNvSpPr txBox="1"/>
          <p:nvPr/>
        </p:nvSpPr>
        <p:spPr>
          <a:xfrm>
            <a:off x="4079855" y="5223266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FF3648C-0AEC-D241-B7BB-AF012360319B}"/>
              </a:ext>
            </a:extLst>
          </p:cNvPr>
          <p:cNvSpPr txBox="1"/>
          <p:nvPr/>
        </p:nvSpPr>
        <p:spPr>
          <a:xfrm>
            <a:off x="4079855" y="5916625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4</a:t>
            </a: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F7EA0EB7-A7E6-4A43-A93B-9E1325176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185" y="4163637"/>
            <a:ext cx="3751670" cy="234000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0D633315-A7A6-A64D-9850-77F94268F483}"/>
              </a:ext>
            </a:extLst>
          </p:cNvPr>
          <p:cNvSpPr txBox="1"/>
          <p:nvPr/>
        </p:nvSpPr>
        <p:spPr>
          <a:xfrm>
            <a:off x="533477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C459E05-7958-6545-9CA5-6ECD484DD5E5}"/>
              </a:ext>
            </a:extLst>
          </p:cNvPr>
          <p:cNvSpPr txBox="1"/>
          <p:nvPr/>
        </p:nvSpPr>
        <p:spPr>
          <a:xfrm>
            <a:off x="629362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1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BE50F0B-6F9D-904E-9752-DC51351B5840}"/>
              </a:ext>
            </a:extLst>
          </p:cNvPr>
          <p:cNvSpPr txBox="1"/>
          <p:nvPr/>
        </p:nvSpPr>
        <p:spPr>
          <a:xfrm>
            <a:off x="720167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2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0DB50C4-0835-E448-BC7C-D0498A6259AF}"/>
              </a:ext>
            </a:extLst>
          </p:cNvPr>
          <p:cNvSpPr txBox="1"/>
          <p:nvPr/>
        </p:nvSpPr>
        <p:spPr>
          <a:xfrm>
            <a:off x="816052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3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2DF97387-FD03-D049-962A-2D8015A24374}"/>
              </a:ext>
            </a:extLst>
          </p:cNvPr>
          <p:cNvGrpSpPr/>
          <p:nvPr/>
        </p:nvGrpSpPr>
        <p:grpSpPr>
          <a:xfrm>
            <a:off x="5453054" y="4447224"/>
            <a:ext cx="3500263" cy="468000"/>
            <a:chOff x="5453054" y="4447224"/>
            <a:chExt cx="3500263" cy="468000"/>
          </a:xfrm>
        </p:grpSpPr>
        <p:sp>
          <p:nvSpPr>
            <p:cNvPr id="78" name="Freeform 124">
              <a:extLst>
                <a:ext uri="{FF2B5EF4-FFF2-40B4-BE49-F238E27FC236}">
                  <a16:creationId xmlns:a16="http://schemas.microsoft.com/office/drawing/2014/main" id="{7B340EE6-D428-864A-9204-3C9E50B4F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54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79" name="Freeform 124">
              <a:extLst>
                <a:ext uri="{FF2B5EF4-FFF2-40B4-BE49-F238E27FC236}">
                  <a16:creationId xmlns:a16="http://schemas.microsoft.com/office/drawing/2014/main" id="{A2C930E8-A63B-F740-AF7C-7C6A1F8D4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078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 dirty="0">
                <a:latin typeface="Calibri" charset="0"/>
              </a:endParaRPr>
            </a:p>
          </p:txBody>
        </p:sp>
        <p:sp>
          <p:nvSpPr>
            <p:cNvPr id="80" name="Freeform 124">
              <a:extLst>
                <a:ext uri="{FF2B5EF4-FFF2-40B4-BE49-F238E27FC236}">
                  <a16:creationId xmlns:a16="http://schemas.microsoft.com/office/drawing/2014/main" id="{356EB7AD-5C75-F544-B3C8-FCDFAD8C0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5102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1" name="Freeform 124">
              <a:extLst>
                <a:ext uri="{FF2B5EF4-FFF2-40B4-BE49-F238E27FC236}">
                  <a16:creationId xmlns:a16="http://schemas.microsoft.com/office/drawing/2014/main" id="{B809E966-8E7A-F148-87E1-1529325EA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1126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2" name="Freeform 124">
              <a:extLst>
                <a:ext uri="{FF2B5EF4-FFF2-40B4-BE49-F238E27FC236}">
                  <a16:creationId xmlns:a16="http://schemas.microsoft.com/office/drawing/2014/main" id="{95DB2F15-146D-1F49-A7B1-BF35D2E99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029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3" name="Freeform 124">
              <a:extLst>
                <a:ext uri="{FF2B5EF4-FFF2-40B4-BE49-F238E27FC236}">
                  <a16:creationId xmlns:a16="http://schemas.microsoft.com/office/drawing/2014/main" id="{6F58AB08-7DF1-1144-94E8-240432F94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053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4" name="Freeform 124">
              <a:extLst>
                <a:ext uri="{FF2B5EF4-FFF2-40B4-BE49-F238E27FC236}">
                  <a16:creationId xmlns:a16="http://schemas.microsoft.com/office/drawing/2014/main" id="{C8CC4EC3-A5AD-D54C-AD27-855AAD60F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077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5" name="Freeform 124">
              <a:extLst>
                <a:ext uri="{FF2B5EF4-FFF2-40B4-BE49-F238E27FC236}">
                  <a16:creationId xmlns:a16="http://schemas.microsoft.com/office/drawing/2014/main" id="{E5867BB5-EBE0-5E4E-8048-ED8E2A50D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9101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6" name="Freeform 124">
              <a:extLst>
                <a:ext uri="{FF2B5EF4-FFF2-40B4-BE49-F238E27FC236}">
                  <a16:creationId xmlns:a16="http://schemas.microsoft.com/office/drawing/2014/main" id="{DEE45F81-17FC-C841-AA45-CC1B58AAD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133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7" name="Freeform 124">
              <a:extLst>
                <a:ext uri="{FF2B5EF4-FFF2-40B4-BE49-F238E27FC236}">
                  <a16:creationId xmlns:a16="http://schemas.microsoft.com/office/drawing/2014/main" id="{AD7784C6-8B6C-CB45-9287-5D71C8CD7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157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8" name="Freeform 124">
              <a:extLst>
                <a:ext uri="{FF2B5EF4-FFF2-40B4-BE49-F238E27FC236}">
                  <a16:creationId xmlns:a16="http://schemas.microsoft.com/office/drawing/2014/main" id="{0422D32D-AF38-694F-BEA7-3A9A5AF0C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181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9" name="Freeform 124">
              <a:extLst>
                <a:ext uri="{FF2B5EF4-FFF2-40B4-BE49-F238E27FC236}">
                  <a16:creationId xmlns:a16="http://schemas.microsoft.com/office/drawing/2014/main" id="{B837A43B-094D-D447-9539-BDCB8EA9B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5205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0" name="Freeform 124">
              <a:extLst>
                <a:ext uri="{FF2B5EF4-FFF2-40B4-BE49-F238E27FC236}">
                  <a16:creationId xmlns:a16="http://schemas.microsoft.com/office/drawing/2014/main" id="{EF484DE8-90C2-5F44-A611-FCE62DE38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220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1" name="Freeform 124">
              <a:extLst>
                <a:ext uri="{FF2B5EF4-FFF2-40B4-BE49-F238E27FC236}">
                  <a16:creationId xmlns:a16="http://schemas.microsoft.com/office/drawing/2014/main" id="{B0A8E582-2DA5-F04D-B3F2-05AAA9BA0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244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2" name="Freeform 124">
              <a:extLst>
                <a:ext uri="{FF2B5EF4-FFF2-40B4-BE49-F238E27FC236}">
                  <a16:creationId xmlns:a16="http://schemas.microsoft.com/office/drawing/2014/main" id="{07C70E4B-18A5-DF41-9D9A-2BF0456B4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4268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3" name="Freeform 124">
              <a:extLst>
                <a:ext uri="{FF2B5EF4-FFF2-40B4-BE49-F238E27FC236}">
                  <a16:creationId xmlns:a16="http://schemas.microsoft.com/office/drawing/2014/main" id="{6D2BB04F-8ABB-FE4B-9306-FBAE38A4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292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6739B86E-B58E-4646-A882-7672969C4923}"/>
              </a:ext>
            </a:extLst>
          </p:cNvPr>
          <p:cNvSpPr txBox="1"/>
          <p:nvPr/>
        </p:nvSpPr>
        <p:spPr>
          <a:xfrm>
            <a:off x="606595" y="4974267"/>
            <a:ext cx="23812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Warp utilization </a:t>
            </a:r>
          </a:p>
          <a:p>
            <a:r>
              <a:rPr lang="en-US" sz="2400" dirty="0"/>
              <a:t>is maximized</a:t>
            </a:r>
          </a:p>
        </p:txBody>
      </p:sp>
    </p:spTree>
    <p:extLst>
      <p:ext uri="{BB962C8B-B14F-4D97-AF65-F5344CB8AC3E}">
        <p14:creationId xmlns:p14="http://schemas.microsoft.com/office/powerpoint/2010/main" val="26729613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99B48-DF19-674B-AD4E-36644D4DD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Network Layer Examples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55C92E-386F-5E4D-A6D0-CD00F29782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D7B3E-F146-D549-8F86-317FE8F8EAF3}" type="slidenum">
              <a:rPr lang="en-US" altLang="en-US" smtClean="0"/>
              <a:pPr/>
              <a:t>50</a:t>
            </a:fld>
            <a:endParaRPr lang="en-US" alt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75FE6DF-8A9D-234B-9AD2-0FECCDA77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933450"/>
            <a:ext cx="7200000" cy="54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51B4EC-7F95-2542-A4C5-87FABFB60EE3}"/>
              </a:ext>
            </a:extLst>
          </p:cNvPr>
          <p:cNvSpPr txBox="1"/>
          <p:nvPr/>
        </p:nvSpPr>
        <p:spPr>
          <a:xfrm>
            <a:off x="228600" y="6495147"/>
            <a:ext cx="59763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By </a:t>
            </a:r>
            <a:r>
              <a:rPr lang="en-US" sz="1000" dirty="0" err="1"/>
              <a:t>Cmglee</a:t>
            </a:r>
            <a:r>
              <a:rPr lang="en-US" sz="1000" dirty="0"/>
              <a:t> - Own work, CC BY-SA 4.0, https://</a:t>
            </a:r>
            <a:r>
              <a:rPr lang="en-US" sz="1000" dirty="0" err="1"/>
              <a:t>commons.wikimedia.org</a:t>
            </a:r>
            <a:r>
              <a:rPr lang="en-US" sz="1000" dirty="0"/>
              <a:t>/w/</a:t>
            </a:r>
            <a:r>
              <a:rPr lang="en-US" sz="1000" dirty="0" err="1"/>
              <a:t>index.php?curid</a:t>
            </a:r>
            <a:r>
              <a:rPr lang="en-US" sz="1000" dirty="0"/>
              <a:t>=104937230</a:t>
            </a:r>
          </a:p>
        </p:txBody>
      </p:sp>
    </p:spTree>
    <p:extLst>
      <p:ext uri="{BB962C8B-B14F-4D97-AF65-F5344CB8AC3E}">
        <p14:creationId xmlns:p14="http://schemas.microsoft.com/office/powerpoint/2010/main" val="2532335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329"/>
          <p:cNvSpPr txBox="1">
            <a:spLocks/>
          </p:cNvSpPr>
          <p:nvPr/>
        </p:nvSpPr>
        <p:spPr bwMode="auto">
          <a:xfrm>
            <a:off x="228600" y="908051"/>
            <a:ext cx="8610600" cy="540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>
                <a:sym typeface="Arial"/>
              </a:rPr>
              <a:t>Google improves accuracy by </a:t>
            </a:r>
            <a:r>
              <a:rPr lang="en-US" kern="0" dirty="0">
                <a:solidFill>
                  <a:srgbClr val="0432FF"/>
                </a:solidFill>
                <a:sym typeface="Arial"/>
              </a:rPr>
              <a:t>adding more network layers</a:t>
            </a:r>
          </a:p>
          <a:p>
            <a:pPr lvl="1"/>
            <a:r>
              <a:rPr lang="en-US" kern="0" dirty="0">
                <a:sym typeface="Arial"/>
              </a:rPr>
              <a:t>From 8 in </a:t>
            </a:r>
            <a:r>
              <a:rPr lang="en-US" kern="0" dirty="0" err="1">
                <a:sym typeface="Arial"/>
              </a:rPr>
              <a:t>AlexNet</a:t>
            </a:r>
            <a:r>
              <a:rPr lang="en-US" kern="0" dirty="0">
                <a:sym typeface="Arial"/>
              </a:rPr>
              <a:t> to 22 in </a:t>
            </a:r>
            <a:r>
              <a:rPr lang="en-US" kern="0" dirty="0" err="1">
                <a:sym typeface="Arial"/>
              </a:rPr>
              <a:t>GoogLeNet</a:t>
            </a:r>
            <a:endParaRPr lang="en-US" kern="0" dirty="0">
              <a:sym typeface="Arial"/>
            </a:endParaRPr>
          </a:p>
          <a:p>
            <a:pPr lvl="1"/>
            <a:r>
              <a:rPr lang="en-US" altLang="en-US" dirty="0" err="1"/>
              <a:t>Szegedy</a:t>
            </a:r>
            <a:r>
              <a:rPr lang="en-US" altLang="en-US" dirty="0"/>
              <a:t> et al., “</a:t>
            </a:r>
            <a:r>
              <a:rPr lang="en-US" altLang="ja-JP" dirty="0">
                <a:solidFill>
                  <a:srgbClr val="0000FF"/>
                </a:solidFill>
              </a:rPr>
              <a:t>Going Deeper with Convolutions</a:t>
            </a:r>
            <a:r>
              <a:rPr lang="en-US" altLang="en-US" dirty="0"/>
              <a:t>”</a:t>
            </a:r>
            <a:r>
              <a:rPr lang="en-US" altLang="ja-JP" dirty="0"/>
              <a:t>, CVPR 2015.</a:t>
            </a:r>
            <a:endParaRPr lang="en-US" kern="0" dirty="0">
              <a:sym typeface="Arial"/>
            </a:endParaRPr>
          </a:p>
        </p:txBody>
      </p:sp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Example: </a:t>
            </a:r>
            <a:r>
              <a:rPr lang="en-US" dirty="0" err="1">
                <a:ea typeface="Arial"/>
                <a:cs typeface="Arial"/>
                <a:sym typeface="Arial"/>
              </a:rPr>
              <a:t>GoogLeNet</a:t>
            </a:r>
            <a:r>
              <a:rPr lang="en-US" dirty="0">
                <a:ea typeface="Arial"/>
                <a:cs typeface="Arial"/>
                <a:sym typeface="Arial"/>
              </a:rPr>
              <a:t> (2014)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51</a:t>
            </a:fld>
            <a:endParaRPr lang="en-US" altLang="en-US" sz="160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547" y="2673350"/>
            <a:ext cx="8476907" cy="319405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99700376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329"/>
          <p:cNvSpPr txBox="1">
            <a:spLocks/>
          </p:cNvSpPr>
          <p:nvPr/>
        </p:nvSpPr>
        <p:spPr bwMode="auto">
          <a:xfrm>
            <a:off x="228600" y="908051"/>
            <a:ext cx="8610600" cy="540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000" dirty="0"/>
              <a:t>He et al., “</a:t>
            </a:r>
            <a:r>
              <a:rPr lang="en-US" altLang="ja-JP" sz="2000" dirty="0">
                <a:solidFill>
                  <a:srgbClr val="0000FF"/>
                </a:solidFill>
              </a:rPr>
              <a:t>Deep Residual Learning for Image Recognition</a:t>
            </a:r>
            <a:r>
              <a:rPr lang="en-US" altLang="en-US" sz="2000" dirty="0"/>
              <a:t>”</a:t>
            </a:r>
            <a:r>
              <a:rPr lang="en-US" altLang="ja-JP" sz="2000" dirty="0"/>
              <a:t>, CVPR 2016.</a:t>
            </a:r>
            <a:endParaRPr lang="en-US" sz="2000" kern="0" dirty="0"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600" y="1295400"/>
            <a:ext cx="7490800" cy="220457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dirty="0">
                <a:ea typeface="Arial"/>
                <a:cs typeface="Arial"/>
                <a:sym typeface="Arial"/>
              </a:rPr>
              <a:t>Example: </a:t>
            </a:r>
            <a:r>
              <a:rPr lang="en-US" dirty="0" err="1">
                <a:ea typeface="Arial"/>
                <a:cs typeface="Arial"/>
                <a:sym typeface="Arial"/>
              </a:rPr>
              <a:t>ResNet</a:t>
            </a:r>
            <a:r>
              <a:rPr lang="en-US" dirty="0">
                <a:ea typeface="Arial"/>
                <a:cs typeface="Arial"/>
                <a:sym typeface="Arial"/>
              </a:rPr>
              <a:t> (2015)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52</a:t>
            </a:fld>
            <a:endParaRPr lang="en-US" altLang="en-US" sz="1600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901" y="3528910"/>
            <a:ext cx="6066199" cy="332909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 bwMode="auto">
          <a:xfrm flipH="1">
            <a:off x="5334000" y="3962400"/>
            <a:ext cx="381000" cy="53340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609600" y="5562600"/>
            <a:ext cx="1428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Human: 5.1%</a:t>
            </a:r>
          </a:p>
        </p:txBody>
      </p:sp>
      <p:cxnSp>
        <p:nvCxnSpPr>
          <p:cNvPr id="12" name="Straight Arrow Connector 11"/>
          <p:cNvCxnSpPr>
            <a:stCxn id="9" idx="3"/>
          </p:cNvCxnSpPr>
          <p:nvPr/>
        </p:nvCxnSpPr>
        <p:spPr bwMode="auto">
          <a:xfrm flipV="1">
            <a:off x="2038196" y="5562600"/>
            <a:ext cx="552604" cy="169277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4495800" y="4004846"/>
            <a:ext cx="10839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First CNN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9533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151033-D6F3-4997-A7DA-5FB6D5256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Reducing Convolution Layers to </a:t>
            </a:r>
            <a:br>
              <a:rPr lang="en-US" sz="3400" dirty="0"/>
            </a:br>
            <a:r>
              <a:rPr lang="en-US" sz="3400" dirty="0"/>
              <a:t>Matrix Multiplications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EDA9F-9159-4686-B6AC-6ED0F33B98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Convolution layers are the </a:t>
            </a:r>
            <a:r>
              <a:rPr lang="en-US" dirty="0">
                <a:solidFill>
                  <a:srgbClr val="C00000"/>
                </a:solidFill>
              </a:rPr>
              <a:t>compute intensive </a:t>
            </a:r>
            <a:r>
              <a:rPr lang="en-US" dirty="0"/>
              <a:t>parts of a CNN</a:t>
            </a:r>
          </a:p>
          <a:p>
            <a:endParaRPr lang="en-US" dirty="0"/>
          </a:p>
          <a:p>
            <a:r>
              <a:rPr lang="en-US" dirty="0"/>
              <a:t>GPUs have extremely </a:t>
            </a:r>
            <a:r>
              <a:rPr lang="en-US" dirty="0">
                <a:solidFill>
                  <a:srgbClr val="0070C0"/>
                </a:solidFill>
              </a:rPr>
              <a:t>high-performance implementations of matrix multiplications</a:t>
            </a:r>
          </a:p>
          <a:p>
            <a:endParaRPr lang="en-US" dirty="0"/>
          </a:p>
          <a:p>
            <a:r>
              <a:rPr lang="en-US" dirty="0">
                <a:solidFill>
                  <a:srgbClr val="00B050"/>
                </a:solidFill>
              </a:rPr>
              <a:t>Tiling techniques for matrix multiplication </a:t>
            </a:r>
            <a:r>
              <a:rPr lang="en-US" dirty="0"/>
              <a:t>naturally reuse input features across output feature maps</a:t>
            </a:r>
          </a:p>
          <a:p>
            <a:endParaRPr lang="en-US" dirty="0"/>
          </a:p>
          <a:p>
            <a:r>
              <a:rPr lang="en-US" dirty="0">
                <a:solidFill>
                  <a:srgbClr val="7030A0"/>
                </a:solidFill>
              </a:rPr>
              <a:t>Converting convolutions </a:t>
            </a:r>
            <a:r>
              <a:rPr lang="en-US" dirty="0"/>
              <a:t>in a convolution layer </a:t>
            </a:r>
            <a:r>
              <a:rPr lang="en-US" dirty="0">
                <a:solidFill>
                  <a:srgbClr val="00B050"/>
                </a:solidFill>
              </a:rPr>
              <a:t>to a matrix multiplication </a:t>
            </a:r>
            <a:r>
              <a:rPr lang="en-US" dirty="0"/>
              <a:t>helps to keep the level of parallelism stable across CNN layers</a:t>
            </a:r>
          </a:p>
        </p:txBody>
      </p:sp>
      <p:sp>
        <p:nvSpPr>
          <p:cNvPr id="5" name="CuadroTexto 26">
            <a:extLst>
              <a:ext uri="{FF2B5EF4-FFF2-40B4-BE49-F238E27FC236}">
                <a16:creationId xmlns:a16="http://schemas.microsoft.com/office/drawing/2014/main" id="{DC87D686-1C44-324B-95F9-7B7B78BEDA15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D00B34F-2798-C641-A353-EA7CB5FE79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6EC0FD2D-9D31-B04B-B67C-48BB66B64370}" type="slidenum">
              <a:rPr lang="en-US" altLang="en-US" sz="1600">
                <a:solidFill>
                  <a:srgbClr val="000000"/>
                </a:solidFill>
                <a:latin typeface="Garamond" panose="02020404030301010803" pitchFamily="18" charset="0"/>
              </a:rPr>
              <a:pPr eaLnBrk="1" hangingPunct="1"/>
              <a:t>53</a:t>
            </a:fld>
            <a:endParaRPr lang="en-US" altLang="en-US" sz="1600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41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>
            <a:extLst>
              <a:ext uri="{FF2B5EF4-FFF2-40B4-BE49-F238E27FC236}">
                <a16:creationId xmlns:a16="http://schemas.microsoft.com/office/drawing/2014/main" id="{69A6A117-B8D5-504C-8881-42785F561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050"/>
          </a:xfrm>
        </p:spPr>
        <p:txBody>
          <a:bodyPr anchor="ctr"/>
          <a:lstStyle/>
          <a:p>
            <a:r>
              <a:rPr lang="en-US" sz="3200" dirty="0">
                <a:ea typeface="Arial"/>
                <a:cs typeface="Arial"/>
                <a:sym typeface="Arial"/>
              </a:rPr>
              <a:t>Implementing a Convolutional Layer </a:t>
            </a:r>
            <a:br>
              <a:rPr lang="en-US" sz="3200" dirty="0">
                <a:ea typeface="Arial"/>
                <a:cs typeface="Arial"/>
                <a:sym typeface="Arial"/>
              </a:rPr>
            </a:br>
            <a:r>
              <a:rPr lang="en-US" sz="3200" dirty="0">
                <a:ea typeface="Arial"/>
                <a:cs typeface="Arial"/>
                <a:sym typeface="Arial"/>
              </a:rPr>
              <a:t>with Matrix Multiplication</a:t>
            </a:r>
            <a:endParaRPr lang="en-US" altLang="en-US" sz="3200" dirty="0">
              <a:ea typeface="ＭＳ Ｐゴシック" panose="020B0600070205080204" pitchFamily="34" charset="-128"/>
            </a:endParaRPr>
          </a:p>
        </p:txBody>
      </p:sp>
      <p:sp>
        <p:nvSpPr>
          <p:cNvPr id="39939" name="Slide Number Placeholder 3">
            <a:extLst>
              <a:ext uri="{FF2B5EF4-FFF2-40B4-BE49-F238E27FC236}">
                <a16:creationId xmlns:a16="http://schemas.microsoft.com/office/drawing/2014/main" id="{324A5A68-3353-DF43-9E72-39BB6AC5514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C0FD2D-9D31-B04B-B67C-48BB66B64370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52B7D0-5B72-1445-A114-FB97DEC0A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70" y="990600"/>
            <a:ext cx="5024060" cy="5867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3973" y="6499227"/>
            <a:ext cx="208582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Reproduced from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16109002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525767" y="3962507"/>
            <a:ext cx="91371" cy="2077284"/>
            <a:chOff x="4515210" y="3721867"/>
            <a:chExt cx="91371" cy="2077284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4561637" y="3721867"/>
              <a:ext cx="0" cy="2077284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4515210" y="4668176"/>
              <a:ext cx="91371" cy="1692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/>
                <a:t>N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633452" y="3762417"/>
            <a:ext cx="2011680" cy="169277"/>
            <a:chOff x="4648200" y="3521102"/>
            <a:chExt cx="2011680" cy="169277"/>
          </a:xfrm>
        </p:grpSpPr>
        <p:cxnSp>
          <p:nvCxnSpPr>
            <p:cNvPr id="18" name="Straight Arrow Connector 17"/>
            <p:cNvCxnSpPr/>
            <p:nvPr/>
          </p:nvCxnSpPr>
          <p:spPr>
            <a:xfrm rot="16200000">
              <a:off x="5654040" y="2599901"/>
              <a:ext cx="0" cy="201168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617171" y="3521102"/>
              <a:ext cx="91372" cy="1692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100" dirty="0"/>
                <a:t>N</a:t>
              </a:r>
            </a:p>
          </p:txBody>
        </p:sp>
      </p:grp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4649676" y="3954556"/>
          <a:ext cx="2011680" cy="20772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Tiled Matrix-Matrix Multiplication (I)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28800" y="473197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05600" y="252217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05600" y="4731975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4525767" y="1668556"/>
            <a:ext cx="91372" cy="2077284"/>
            <a:chOff x="4513483" y="3721867"/>
            <a:chExt cx="91372" cy="2077284"/>
          </a:xfrm>
        </p:grpSpPr>
        <p:cxnSp>
          <p:nvCxnSpPr>
            <p:cNvPr id="23" name="Straight Arrow Connector 22"/>
            <p:cNvCxnSpPr/>
            <p:nvPr/>
          </p:nvCxnSpPr>
          <p:spPr>
            <a:xfrm>
              <a:off x="4545543" y="3721867"/>
              <a:ext cx="0" cy="2077284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4513483" y="4668176"/>
              <a:ext cx="91372" cy="1692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100" dirty="0"/>
                <a:t>N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484120" y="3762417"/>
            <a:ext cx="2011680" cy="169277"/>
            <a:chOff x="4648200" y="3521102"/>
            <a:chExt cx="2011680" cy="169277"/>
          </a:xfrm>
        </p:grpSpPr>
        <p:cxnSp>
          <p:nvCxnSpPr>
            <p:cNvPr id="26" name="Straight Arrow Connector 25"/>
            <p:cNvCxnSpPr/>
            <p:nvPr/>
          </p:nvCxnSpPr>
          <p:spPr>
            <a:xfrm rot="16200000">
              <a:off x="5654040" y="2599901"/>
              <a:ext cx="0" cy="201168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5617171" y="3521102"/>
              <a:ext cx="91372" cy="1692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100" dirty="0"/>
                <a:t>N</a:t>
              </a:r>
            </a:p>
          </p:txBody>
        </p:sp>
      </p:grpSp>
      <p:graphicFrame>
        <p:nvGraphicFramePr>
          <p:cNvPr id="28" name="Table 27"/>
          <p:cNvGraphicFramePr>
            <a:graphicFrameLocks noGrp="1"/>
          </p:cNvGraphicFramePr>
          <p:nvPr/>
        </p:nvGraphicFramePr>
        <p:xfrm>
          <a:off x="4646724" y="1688440"/>
          <a:ext cx="2011680" cy="20772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/>
        </p:nvGraphicFramePr>
        <p:xfrm>
          <a:off x="2482644" y="3954556"/>
          <a:ext cx="2011680" cy="20772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pSp>
        <p:nvGrpSpPr>
          <p:cNvPr id="45" name="Group 44"/>
          <p:cNvGrpSpPr/>
          <p:nvPr/>
        </p:nvGrpSpPr>
        <p:grpSpPr>
          <a:xfrm>
            <a:off x="4646724" y="1499279"/>
            <a:ext cx="2011680" cy="169277"/>
            <a:chOff x="4648200" y="3521102"/>
            <a:chExt cx="2011680" cy="169277"/>
          </a:xfrm>
        </p:grpSpPr>
        <p:cxnSp>
          <p:nvCxnSpPr>
            <p:cNvPr id="46" name="Straight Arrow Connector 45"/>
            <p:cNvCxnSpPr/>
            <p:nvPr/>
          </p:nvCxnSpPr>
          <p:spPr>
            <a:xfrm rot="16200000">
              <a:off x="5654040" y="2599901"/>
              <a:ext cx="0" cy="201168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5617171" y="3521102"/>
              <a:ext cx="91372" cy="1692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100" dirty="0"/>
                <a:t>N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341719" y="3962507"/>
            <a:ext cx="91371" cy="2077284"/>
            <a:chOff x="4515210" y="3721867"/>
            <a:chExt cx="91371" cy="2077284"/>
          </a:xfrm>
        </p:grpSpPr>
        <p:cxnSp>
          <p:nvCxnSpPr>
            <p:cNvPr id="49" name="Straight Arrow Connector 48"/>
            <p:cNvCxnSpPr/>
            <p:nvPr/>
          </p:nvCxnSpPr>
          <p:spPr>
            <a:xfrm>
              <a:off x="4561637" y="3721867"/>
              <a:ext cx="0" cy="2077284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4515210" y="4668176"/>
              <a:ext cx="91371" cy="1692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/>
                <a:t>N</a:t>
              </a:r>
            </a:p>
          </p:txBody>
        </p:sp>
      </p:grpSp>
      <p:sp>
        <p:nvSpPr>
          <p:cNvPr id="30" name="Rectangle 29"/>
          <p:cNvSpPr/>
          <p:nvPr/>
        </p:nvSpPr>
        <p:spPr>
          <a:xfrm>
            <a:off x="7164288" y="2924944"/>
            <a:ext cx="193169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u="sng" dirty="0"/>
              <a:t>Step 1:</a:t>
            </a:r>
            <a:r>
              <a:rPr lang="en-US" sz="2000" dirty="0"/>
              <a:t> Load the first tile of each input matrix to shared memory (each thread loads one element)</a:t>
            </a:r>
          </a:p>
        </p:txBody>
      </p:sp>
      <p:sp>
        <p:nvSpPr>
          <p:cNvPr id="31" name="TextBox 610">
            <a:extLst>
              <a:ext uri="{FF2B5EF4-FFF2-40B4-BE49-F238E27FC236}">
                <a16:creationId xmlns:a16="http://schemas.microsoft.com/office/drawing/2014/main" id="{A9969577-3015-2C4B-895B-7CEFC10926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DAC967F-7377-FC4B-B85D-CB0CEA00A75B}"/>
              </a:ext>
            </a:extLst>
          </p:cNvPr>
          <p:cNvSpPr txBox="1"/>
          <p:nvPr/>
        </p:nvSpPr>
        <p:spPr>
          <a:xfrm>
            <a:off x="1331640" y="2413709"/>
            <a:ext cx="2249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C = A x B</a:t>
            </a:r>
          </a:p>
        </p:txBody>
      </p:sp>
      <p:sp>
        <p:nvSpPr>
          <p:cNvPr id="33" name="Slide Number Placeholder 3">
            <a:extLst>
              <a:ext uri="{FF2B5EF4-FFF2-40B4-BE49-F238E27FC236}">
                <a16:creationId xmlns:a16="http://schemas.microsoft.com/office/drawing/2014/main" id="{5BC4F237-A923-5548-BB5A-DE408FE3BE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E7AE0-EC71-4D48-959A-8A23F1B0388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854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Table 27"/>
          <p:cNvGraphicFramePr>
            <a:graphicFrameLocks noGrp="1"/>
          </p:cNvGraphicFramePr>
          <p:nvPr/>
        </p:nvGraphicFramePr>
        <p:xfrm>
          <a:off x="4646724" y="1688440"/>
          <a:ext cx="2011680" cy="20772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4649676" y="3954556"/>
          <a:ext cx="2011680" cy="20772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Tiled Matrix-Matrix Multiplication (II)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9049" y="2413709"/>
            <a:ext cx="34623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/>
              <a:t>C</a:t>
            </a:r>
            <a:r>
              <a:rPr lang="en-US" sz="3600" baseline="-25000" dirty="0" err="1"/>
              <a:t>tile</a:t>
            </a:r>
            <a:r>
              <a:rPr lang="en-US" sz="3600" dirty="0"/>
              <a:t> = </a:t>
            </a:r>
            <a:r>
              <a:rPr lang="en-US" sz="3600" dirty="0" err="1"/>
              <a:t>A</a:t>
            </a:r>
            <a:r>
              <a:rPr lang="en-US" sz="3600" baseline="-25000" dirty="0" err="1"/>
              <a:t>tile</a:t>
            </a:r>
            <a:r>
              <a:rPr lang="en-US" sz="3600" dirty="0"/>
              <a:t> x </a:t>
            </a:r>
            <a:r>
              <a:rPr lang="en-US" sz="3600" dirty="0" err="1"/>
              <a:t>B</a:t>
            </a:r>
            <a:r>
              <a:rPr lang="en-US" sz="3600" baseline="-25000" dirty="0" err="1"/>
              <a:t>tile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803633" y="4731975"/>
            <a:ext cx="634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A</a:t>
            </a:r>
            <a:r>
              <a:rPr lang="en-US" sz="2400" baseline="-25000" dirty="0" err="1"/>
              <a:t>tile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978554" y="1750388"/>
            <a:ext cx="679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B</a:t>
            </a:r>
            <a:r>
              <a:rPr lang="en-US" sz="2400" baseline="-25000" dirty="0" err="1"/>
              <a:t>tile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5978554" y="4762365"/>
            <a:ext cx="679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C</a:t>
            </a:r>
            <a:r>
              <a:rPr lang="en-US" sz="2400" baseline="-25000" dirty="0" err="1"/>
              <a:t>tile</a:t>
            </a:r>
            <a:endParaRPr lang="en-US" sz="2400" dirty="0"/>
          </a:p>
        </p:txBody>
      </p:sp>
      <p:graphicFrame>
        <p:nvGraphicFramePr>
          <p:cNvPr id="29" name="Table 28"/>
          <p:cNvGraphicFramePr>
            <a:graphicFrameLocks noGrp="1"/>
          </p:cNvGraphicFramePr>
          <p:nvPr/>
        </p:nvGraphicFramePr>
        <p:xfrm>
          <a:off x="2482644" y="3954556"/>
          <a:ext cx="2011680" cy="20772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6764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3107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marL="41910" marR="41910" marT="20955" marB="20955">
                    <a:lnL w="12700" cmpd="sng"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0" name="Rectangle 29"/>
          <p:cNvSpPr/>
          <p:nvPr/>
        </p:nvSpPr>
        <p:spPr>
          <a:xfrm>
            <a:off x="7083061" y="2726918"/>
            <a:ext cx="202544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u="sng" dirty="0"/>
              <a:t>Step 2:</a:t>
            </a:r>
            <a:r>
              <a:rPr lang="en-US" sz="2000" dirty="0"/>
              <a:t> Each thread computes its partial sum from the tiles in shared memory (threads wait for each other to finish)</a:t>
            </a:r>
          </a:p>
        </p:txBody>
      </p:sp>
      <p:sp>
        <p:nvSpPr>
          <p:cNvPr id="11" name="TextBox 610">
            <a:extLst>
              <a:ext uri="{FF2B5EF4-FFF2-40B4-BE49-F238E27FC236}">
                <a16:creationId xmlns:a16="http://schemas.microsoft.com/office/drawing/2014/main" id="{F7246574-211F-344F-B607-1830B663C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61501FC7-C537-9F4B-841D-1154571249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E7AE0-EC71-4D48-959A-8A23F1B0388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486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1" build="allAtOnce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5CA77CD-BE06-46E4-8DF5-139E72FE3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Deep Learning Matrix Multiplication </a:t>
            </a:r>
            <a:br>
              <a:rPr lang="en-US" sz="3400" dirty="0"/>
            </a:br>
            <a:r>
              <a:rPr lang="en-US" sz="3400" dirty="0"/>
              <a:t>Hierarchical Decomposition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61F92549-DEB1-4CE5-B48B-F72CF700707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/>
          <a:srcRect l="6652" t="26898" r="5212" b="4966"/>
          <a:stretch/>
        </p:blipFill>
        <p:spPr>
          <a:xfrm>
            <a:off x="313078" y="1772816"/>
            <a:ext cx="8517844" cy="3744416"/>
          </a:xfrm>
          <a:prstGeom prst="rect">
            <a:avLst/>
          </a:prstGeom>
          <a:ln>
            <a:noFill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30E6DE8-F961-4222-BA85-5E79F345CCB0}"/>
              </a:ext>
            </a:extLst>
          </p:cNvPr>
          <p:cNvSpPr/>
          <p:nvPr/>
        </p:nvSpPr>
        <p:spPr>
          <a:xfrm>
            <a:off x="179512" y="6453336"/>
            <a:ext cx="46085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https://www.anandtech.com/show/12673/titan-v-deep-learning-deep-dive/3</a:t>
            </a:r>
            <a:endParaRPr lang="en-US" sz="1000" dirty="0">
              <a:solidFill>
                <a:srgbClr val="0000FF"/>
              </a:solidFill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C5FB6BF8-BDEC-8C48-AC29-48FD382169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E7AE0-EC71-4D48-959A-8A23F1B0388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717779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28">
            <a:extLst>
              <a:ext uri="{FF2B5EF4-FFF2-40B4-BE49-F238E27FC236}">
                <a16:creationId xmlns:a16="http://schemas.microsoft.com/office/drawing/2014/main" id="{58DB09E0-4C0B-46AA-A9CD-13CF8DDBC9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0"/>
          <a:stretch/>
        </p:blipFill>
        <p:spPr bwMode="auto">
          <a:xfrm>
            <a:off x="4355976" y="2060848"/>
            <a:ext cx="4788024" cy="423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itle 1">
            <a:extLst>
              <a:ext uri="{FF2B5EF4-FFF2-40B4-BE49-F238E27FC236}">
                <a16:creationId xmlns:a16="http://schemas.microsoft.com/office/drawing/2014/main" id="{BBFE09A8-92A1-4B81-B7FB-36FCA31E08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1776" y="4192"/>
            <a:ext cx="8756649" cy="904528"/>
          </a:xfrm>
        </p:spPr>
        <p:txBody>
          <a:bodyPr/>
          <a:lstStyle/>
          <a:p>
            <a:r>
              <a:rPr lang="en-US" altLang="en-US" dirty="0"/>
              <a:t>Joint Register and Shared Memory Tiling</a:t>
            </a:r>
          </a:p>
        </p:txBody>
      </p:sp>
      <p:sp>
        <p:nvSpPr>
          <p:cNvPr id="16388" name="Content Placeholder 2">
            <a:extLst>
              <a:ext uri="{FF2B5EF4-FFF2-40B4-BE49-F238E27FC236}">
                <a16:creationId xmlns:a16="http://schemas.microsoft.com/office/drawing/2014/main" id="{C8D424A4-01E9-453F-8AD3-76628B86588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31776" y="980728"/>
            <a:ext cx="4340224" cy="5245447"/>
          </a:xfrm>
        </p:spPr>
        <p:txBody>
          <a:bodyPr/>
          <a:lstStyle/>
          <a:p>
            <a:r>
              <a:rPr lang="en-US" altLang="en-US" sz="2000" dirty="0">
                <a:solidFill>
                  <a:srgbClr val="0070C0"/>
                </a:solidFill>
              </a:rPr>
              <a:t>Store input M tile </a:t>
            </a:r>
            <a:r>
              <a:rPr lang="en-US" altLang="en-US" sz="2000" dirty="0"/>
              <a:t>and </a:t>
            </a:r>
            <a:r>
              <a:rPr lang="en-US" altLang="en-US" sz="2000" dirty="0">
                <a:solidFill>
                  <a:schemeClr val="accent2"/>
                </a:solidFill>
              </a:rPr>
              <a:t>output P tile </a:t>
            </a:r>
            <a:r>
              <a:rPr lang="en-US" altLang="en-US" sz="2000" dirty="0"/>
              <a:t>elements in </a:t>
            </a:r>
            <a:r>
              <a:rPr lang="en-US" altLang="en-US" sz="2000" dirty="0">
                <a:solidFill>
                  <a:srgbClr val="0070C0"/>
                </a:solidFill>
              </a:rPr>
              <a:t>registers</a:t>
            </a:r>
          </a:p>
          <a:p>
            <a:r>
              <a:rPr lang="en-US" altLang="en-US" sz="2000" dirty="0">
                <a:solidFill>
                  <a:srgbClr val="FF9300"/>
                </a:solidFill>
              </a:rPr>
              <a:t>Store input N tile </a:t>
            </a:r>
            <a:r>
              <a:rPr lang="en-US" altLang="en-US" sz="2000" dirty="0"/>
              <a:t>elements in </a:t>
            </a:r>
            <a:r>
              <a:rPr lang="en-US" altLang="en-US" sz="2000" dirty="0">
                <a:solidFill>
                  <a:srgbClr val="FF9300"/>
                </a:solidFill>
              </a:rPr>
              <a:t>shared memory</a:t>
            </a:r>
          </a:p>
          <a:p>
            <a:r>
              <a:rPr lang="en-US" altLang="en-US" sz="2000" dirty="0"/>
              <a:t>Decouple of M and N input tile widths</a:t>
            </a:r>
          </a:p>
          <a:p>
            <a:pPr lvl="1"/>
            <a:r>
              <a:rPr lang="en-US" altLang="en-US" sz="1600" dirty="0"/>
              <a:t>TILE_WIDTH_M , TILE_WIDTH_N</a:t>
            </a:r>
          </a:p>
          <a:p>
            <a:r>
              <a:rPr lang="en-US" altLang="en-US" sz="2000" dirty="0"/>
              <a:t>Key quantities</a:t>
            </a:r>
          </a:p>
          <a:p>
            <a:pPr lvl="1"/>
            <a:r>
              <a:rPr lang="en-US" altLang="en-US" sz="1600" dirty="0">
                <a:solidFill>
                  <a:srgbClr val="0070C0"/>
                </a:solidFill>
              </a:rPr>
              <a:t>Number of threads = TILE_WIDTH_M</a:t>
            </a:r>
          </a:p>
          <a:p>
            <a:pPr lvl="1"/>
            <a:r>
              <a:rPr lang="en-US" altLang="en-US" sz="1600" dirty="0">
                <a:solidFill>
                  <a:schemeClr val="accent2"/>
                </a:solidFill>
              </a:rPr>
              <a:t>Output tile size = TILE_WIDTH_M * TILE_WIDTH_N</a:t>
            </a:r>
          </a:p>
          <a:p>
            <a:pPr lvl="1"/>
            <a:r>
              <a:rPr lang="en-US" altLang="en-US" sz="1600" dirty="0">
                <a:solidFill>
                  <a:srgbClr val="FF9300"/>
                </a:solidFill>
              </a:rPr>
              <a:t>Reuses for each N element = TILE_WIDTH_M </a:t>
            </a:r>
          </a:p>
          <a:p>
            <a:pPr lvl="1"/>
            <a:r>
              <a:rPr lang="en-US" altLang="en-US" sz="1600" dirty="0">
                <a:solidFill>
                  <a:srgbClr val="C00000"/>
                </a:solidFill>
              </a:rPr>
              <a:t>Reuses for each M element = TILE_WIDTH_N</a:t>
            </a:r>
          </a:p>
          <a:p>
            <a:pPr lvl="1"/>
            <a:r>
              <a:rPr lang="en-US" altLang="en-US" sz="1600" dirty="0">
                <a:solidFill>
                  <a:srgbClr val="C00000"/>
                </a:solidFill>
              </a:rPr>
              <a:t>Each thread calculates TILE_WIDTH_N P elements</a:t>
            </a:r>
          </a:p>
          <a:p>
            <a:pPr lvl="1"/>
            <a:endParaRPr lang="en-US" altLang="en-US" sz="1600" dirty="0"/>
          </a:p>
        </p:txBody>
      </p:sp>
      <p:sp>
        <p:nvSpPr>
          <p:cNvPr id="16391" name="TextBox 130">
            <a:extLst>
              <a:ext uri="{FF2B5EF4-FFF2-40B4-BE49-F238E27FC236}">
                <a16:creationId xmlns:a16="http://schemas.microsoft.com/office/drawing/2014/main" id="{2BD5527C-C86E-4EF4-A484-28C70627D1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040" y="921494"/>
            <a:ext cx="29499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sz="2800"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ts val="6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defRPr sz="2400"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–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»"/>
              <a:defRPr sz="2000"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Example: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TILE_WIDTH_M = 4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TILE_WIDTH_N = 2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D0D7F29-2154-1549-B908-9C4F01A9C286}"/>
              </a:ext>
            </a:extLst>
          </p:cNvPr>
          <p:cNvCxnSpPr>
            <a:cxnSpLocks/>
          </p:cNvCxnSpPr>
          <p:nvPr/>
        </p:nvCxnSpPr>
        <p:spPr>
          <a:xfrm>
            <a:off x="7020272" y="4941168"/>
            <a:ext cx="540000" cy="0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FA50F22D-1734-344E-B7FD-2275B29442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7E7AE0-EC71-4D48-959A-8A23F1B0388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2" name="CuadroTexto 26">
            <a:extLst>
              <a:ext uri="{FF2B5EF4-FFF2-40B4-BE49-F238E27FC236}">
                <a16:creationId xmlns:a16="http://schemas.microsoft.com/office/drawing/2014/main" id="{22F1BBC9-F318-7A47-B139-7823E7B75AAB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8F44F0F-F975-A440-AAE2-EE36A55F5A32}"/>
              </a:ext>
            </a:extLst>
          </p:cNvPr>
          <p:cNvCxnSpPr>
            <a:cxnSpLocks/>
          </p:cNvCxnSpPr>
          <p:nvPr/>
        </p:nvCxnSpPr>
        <p:spPr>
          <a:xfrm>
            <a:off x="7020272" y="1916832"/>
            <a:ext cx="540000" cy="0"/>
          </a:xfrm>
          <a:prstGeom prst="straightConnector1">
            <a:avLst/>
          </a:prstGeom>
          <a:ln w="38100">
            <a:solidFill>
              <a:srgbClr val="FF93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15B2474-403B-0141-B1CC-09CB45573AD4}"/>
              </a:ext>
            </a:extLst>
          </p:cNvPr>
          <p:cNvCxnSpPr>
            <a:cxnSpLocks/>
          </p:cNvCxnSpPr>
          <p:nvPr/>
        </p:nvCxnSpPr>
        <p:spPr>
          <a:xfrm flipV="1">
            <a:off x="4211960" y="5157192"/>
            <a:ext cx="0" cy="990509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A79DD4A7-7404-BE42-8946-0F6EB9790543}"/>
              </a:ext>
            </a:extLst>
          </p:cNvPr>
          <p:cNvSpPr/>
          <p:nvPr/>
        </p:nvSpPr>
        <p:spPr>
          <a:xfrm>
            <a:off x="7053773" y="5109199"/>
            <a:ext cx="504000" cy="936000"/>
          </a:xfrm>
          <a:prstGeom prst="rect">
            <a:avLst/>
          </a:prstGeom>
          <a:solidFill>
            <a:srgbClr val="00B05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FCE99F8-6306-4149-B109-42EAFE9EB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7568" y="2808402"/>
            <a:ext cx="4438940" cy="23841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7870D4-3C5E-9540-A011-DD55472166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90600"/>
            <a:ext cx="4098226" cy="5410200"/>
          </a:xfrm>
          <a:prstGeom prst="rect">
            <a:avLst/>
          </a:prstGeom>
        </p:spPr>
      </p:pic>
      <p:sp>
        <p:nvSpPr>
          <p:cNvPr id="83969" name="Title 1">
            <a:extLst>
              <a:ext uri="{FF2B5EF4-FFF2-40B4-BE49-F238E27FC236}">
                <a16:creationId xmlns:a16="http://schemas.microsoft.com/office/drawing/2014/main" id="{37341F1E-EEC5-5E40-B8E1-F001AF083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NVIDIA A100 Core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CD52290-91EC-594F-A398-DAC65BC81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6945" y="1043617"/>
            <a:ext cx="4472255" cy="1066800"/>
          </a:xfrm>
        </p:spPr>
        <p:txBody>
          <a:bodyPr anchor="t"/>
          <a:lstStyle/>
          <a:p>
            <a:pPr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19.5 TFLOPS Single Precision</a:t>
            </a:r>
          </a:p>
          <a:p>
            <a:pPr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9.7 TFLOPS Double Precision</a:t>
            </a:r>
          </a:p>
          <a:p>
            <a:pPr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312 TFLOPS for Deep Learning (Tensor cores)</a:t>
            </a:r>
          </a:p>
        </p:txBody>
      </p:sp>
      <p:sp>
        <p:nvSpPr>
          <p:cNvPr id="4" name="Oval 3"/>
          <p:cNvSpPr/>
          <p:nvPr/>
        </p:nvSpPr>
        <p:spPr bwMode="auto">
          <a:xfrm>
            <a:off x="3505200" y="2057400"/>
            <a:ext cx="685800" cy="1295400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7" name="Straight Arrow Connector 6"/>
          <p:cNvCxnSpPr>
            <a:cxnSpLocks/>
            <a:stCxn id="4" idx="6"/>
          </p:cNvCxnSpPr>
          <p:nvPr/>
        </p:nvCxnSpPr>
        <p:spPr bwMode="auto">
          <a:xfrm>
            <a:off x="4191000" y="2705100"/>
            <a:ext cx="990600" cy="57150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FC5739B9-63E5-1E41-8390-7E8804EBCA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6493905"/>
            <a:ext cx="33842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https://</a:t>
            </a:r>
            <a:r>
              <a:rPr lang="en-US" sz="800" dirty="0" err="1"/>
              <a:t>developer.nvidia.com</a:t>
            </a:r>
            <a:r>
              <a:rPr lang="en-US" sz="800" dirty="0"/>
              <a:t>/blog/</a:t>
            </a:r>
            <a:r>
              <a:rPr lang="en-US" sz="800" dirty="0" err="1"/>
              <a:t>nvidia</a:t>
            </a:r>
            <a:r>
              <a:rPr lang="en-US" sz="800" dirty="0"/>
              <a:t>-ampere-architecture-in-depth/</a:t>
            </a:r>
          </a:p>
        </p:txBody>
      </p:sp>
    </p:spTree>
    <p:extLst>
      <p:ext uri="{BB962C8B-B14F-4D97-AF65-F5344CB8AC3E}">
        <p14:creationId xmlns:p14="http://schemas.microsoft.com/office/powerpoint/2010/main" val="951711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Histogram Computation</a:t>
            </a:r>
          </a:p>
        </p:txBody>
      </p:sp>
      <p:sp>
        <p:nvSpPr>
          <p:cNvPr id="5427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Histogram is a frequently used computation for </a:t>
            </a:r>
            <a:r>
              <a:rPr lang="en-US" dirty="0">
                <a:solidFill>
                  <a:srgbClr val="00B050"/>
                </a:solidFill>
              </a:rPr>
              <a:t>reducing the dimensionality and extracting notable features </a:t>
            </a:r>
            <a:r>
              <a:rPr lang="en-US" dirty="0"/>
              <a:t>and patterns from large data sets</a:t>
            </a:r>
          </a:p>
          <a:p>
            <a:pPr lvl="1"/>
            <a:r>
              <a:rPr lang="en-US" dirty="0"/>
              <a:t>Feature extraction for object recognition in images</a:t>
            </a:r>
          </a:p>
          <a:p>
            <a:pPr lvl="1"/>
            <a:r>
              <a:rPr lang="en-US" dirty="0"/>
              <a:t>Fraud detection in credit card transactions</a:t>
            </a:r>
          </a:p>
          <a:p>
            <a:pPr lvl="1"/>
            <a:r>
              <a:rPr lang="en-US" dirty="0"/>
              <a:t>Correlating heavenly object movements in astrophysics</a:t>
            </a:r>
          </a:p>
          <a:p>
            <a:pPr lvl="1"/>
            <a:r>
              <a:rPr lang="en-US" dirty="0"/>
              <a:t>…</a:t>
            </a:r>
          </a:p>
          <a:p>
            <a:r>
              <a:rPr lang="en-US" dirty="0"/>
              <a:t>Basic histograms - for </a:t>
            </a:r>
            <a:r>
              <a:rPr lang="en-US" dirty="0">
                <a:solidFill>
                  <a:srgbClr val="0070C0"/>
                </a:solidFill>
              </a:rPr>
              <a:t>each element in the data set, use the value to identify a “bin” to increment</a:t>
            </a:r>
          </a:p>
          <a:p>
            <a:pPr lvl="1"/>
            <a:r>
              <a:rPr lang="en-US" dirty="0"/>
              <a:t>Divide possible input value range into “bins”</a:t>
            </a:r>
          </a:p>
          <a:p>
            <a:pPr lvl="1"/>
            <a:r>
              <a:rPr lang="en-US" dirty="0"/>
              <a:t>Associate a counter to each bin</a:t>
            </a:r>
          </a:p>
          <a:p>
            <a:pPr lvl="1"/>
            <a:r>
              <a:rPr lang="en-US" dirty="0"/>
              <a:t>For each input element, examine its value and determine the bin it falls into and increment the counter for that bin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4378F-8AD8-8946-ACCE-F7A0E9C78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610">
            <a:extLst>
              <a:ext uri="{FF2B5EF4-FFF2-40B4-BE49-F238E27FC236}">
                <a16:creationId xmlns:a16="http://schemas.microsoft.com/office/drawing/2014/main" id="{09865BEE-1DFF-3E4F-995A-40BA3358D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1996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87538054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itle 1">
            <a:extLst>
              <a:ext uri="{FF2B5EF4-FFF2-40B4-BE49-F238E27FC236}">
                <a16:creationId xmlns:a16="http://schemas.microsoft.com/office/drawing/2014/main" id="{37341F1E-EEC5-5E40-B8E1-F001AF083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NVIDIA H100 Core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CD52290-91EC-594F-A398-DAC65BC81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4008" y="1043617"/>
            <a:ext cx="3661439" cy="1066800"/>
          </a:xfrm>
        </p:spPr>
        <p:txBody>
          <a:bodyPr anchor="t"/>
          <a:lstStyle/>
          <a:p>
            <a:pPr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48 TFLOPS Single Precision*</a:t>
            </a:r>
          </a:p>
          <a:p>
            <a:pPr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24 TFLOPS Double Precision*</a:t>
            </a:r>
          </a:p>
          <a:p>
            <a:pPr>
              <a:buFont typeface="Wingdings" pitchFamily="2" charset="2"/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800 TFLOPS (FP16, Tensor Cores)*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FC5739B9-63E5-1E41-8390-7E8804EBCA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924" y="6367946"/>
            <a:ext cx="34099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hlinkClick r:id="rId3"/>
              </a:rPr>
              <a:t>https://developer.nvidia.com/blog/nvidia-hopper-architecture-in-depth/</a:t>
            </a:r>
            <a:endParaRPr lang="en-US" sz="800" dirty="0"/>
          </a:p>
          <a:p>
            <a:r>
              <a:rPr lang="en-US" sz="1200" dirty="0"/>
              <a:t>* Preliminary performance estimates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1F0E46-2D3E-1946-B41D-E8CB57157D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24" y="958416"/>
            <a:ext cx="3852213" cy="53598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BD0450-3AD0-B847-8068-CE2AE96C0E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173171"/>
            <a:ext cx="4571999" cy="2488077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 bwMode="auto">
          <a:xfrm>
            <a:off x="3310136" y="1988840"/>
            <a:ext cx="685800" cy="1295400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7" name="Straight Arrow Connector 6"/>
          <p:cNvCxnSpPr>
            <a:cxnSpLocks/>
            <a:stCxn id="4" idx="6"/>
          </p:cNvCxnSpPr>
          <p:nvPr/>
        </p:nvCxnSpPr>
        <p:spPr bwMode="auto">
          <a:xfrm>
            <a:off x="3995936" y="2636540"/>
            <a:ext cx="990600" cy="571500"/>
          </a:xfrm>
          <a:prstGeom prst="straightConnector1">
            <a:avLst/>
          </a:prstGeom>
          <a:solidFill>
            <a:srgbClr val="C0C0C0"/>
          </a:solidFill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01833873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itle 1">
            <a:extLst>
              <a:ext uri="{FF2B5EF4-FFF2-40B4-BE49-F238E27FC236}">
                <a16:creationId xmlns:a16="http://schemas.microsoft.com/office/drawing/2014/main" id="{37341F1E-EEC5-5E40-B8E1-F001AF083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Tensor Core Microarchitecture (Volta)</a:t>
            </a:r>
          </a:p>
        </p:txBody>
      </p:sp>
      <p:sp>
        <p:nvSpPr>
          <p:cNvPr id="83970" name="Content Placeholder 2">
            <a:extLst>
              <a:ext uri="{FF2B5EF4-FFF2-40B4-BE49-F238E27FC236}">
                <a16:creationId xmlns:a16="http://schemas.microsoft.com/office/drawing/2014/main" id="{EE59EB8F-DE8F-0D44-9D02-D25E23FBBA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82038" cy="5562600"/>
          </a:xfrm>
        </p:spPr>
        <p:txBody>
          <a:bodyPr>
            <a:normAutofit/>
          </a:bodyPr>
          <a:lstStyle/>
          <a:p>
            <a:r>
              <a:rPr lang="en-US" altLang="en-US" sz="2000" dirty="0">
                <a:ea typeface="ＭＳ Ｐゴシック" panose="020B0600070205080204" pitchFamily="34" charset="-128"/>
              </a:rPr>
              <a:t>Each warp utilizes </a:t>
            </a:r>
            <a:r>
              <a:rPr lang="en-US" altLang="en-US" sz="2000" dirty="0">
                <a:solidFill>
                  <a:srgbClr val="00B0F0"/>
                </a:solidFill>
                <a:ea typeface="ＭＳ Ｐゴシック" panose="020B0600070205080204" pitchFamily="34" charset="-128"/>
              </a:rPr>
              <a:t>two tensor cores</a:t>
            </a: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Each tensor core contains </a:t>
            </a:r>
            <a:r>
              <a:rPr lang="en-US" altLang="en-US" sz="2000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two “octets”</a:t>
            </a:r>
          </a:p>
          <a:p>
            <a:pPr lvl="1"/>
            <a:r>
              <a:rPr lang="en-US" altLang="en-US" sz="1800" dirty="0">
                <a:solidFill>
                  <a:srgbClr val="00B050"/>
                </a:solidFill>
                <a:ea typeface="ＭＳ Ｐゴシック" panose="020B0600070205080204" pitchFamily="34" charset="-128"/>
              </a:rPr>
              <a:t>16 SIMD units per tensor core </a:t>
            </a:r>
            <a:r>
              <a:rPr lang="en-US" altLang="en-US" sz="1800" dirty="0">
                <a:ea typeface="ＭＳ Ｐゴシック" panose="020B0600070205080204" pitchFamily="34" charset="-128"/>
              </a:rPr>
              <a:t>(8 per octet)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4x4 matrix-multiply and accumulate each cycle per tensor core</a:t>
            </a:r>
          </a:p>
          <a:p>
            <a:pPr marL="344487" lvl="1" indent="0">
              <a:buNone/>
            </a:pPr>
            <a:endParaRPr lang="en-US" altLang="en-US" dirty="0">
              <a:solidFill>
                <a:srgbClr val="0432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C5739B9-63E5-1E41-8390-7E8804EBCA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3CA8E3F4-5DE2-074E-95F6-657569634E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53336"/>
            <a:ext cx="775032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hangingPunct="1">
              <a:defRPr/>
            </a:pPr>
            <a:r>
              <a:rPr lang="en-US" sz="1200" dirty="0"/>
              <a:t>* M. A. Raihan, N. </a:t>
            </a:r>
            <a:r>
              <a:rPr lang="en-US" sz="1200" dirty="0" err="1"/>
              <a:t>Goli</a:t>
            </a:r>
            <a:r>
              <a:rPr lang="en-US" sz="1200" dirty="0"/>
              <a:t> and T. M. </a:t>
            </a:r>
            <a:r>
              <a:rPr lang="en-US" sz="1200" dirty="0" err="1"/>
              <a:t>Aamodt</a:t>
            </a:r>
            <a:r>
              <a:rPr lang="en-US" sz="1200" dirty="0"/>
              <a:t>, "Modeling Deep Learning Accelerator Enabled GPUs," ISPASS 2019.</a:t>
            </a:r>
            <a:endParaRPr kumimoji="0" lang="en-US" altLang="en-US" sz="1200" b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936434-C645-8D4A-B065-5B6789C36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433438"/>
            <a:ext cx="5867400" cy="3738762"/>
          </a:xfrm>
          <a:prstGeom prst="rect">
            <a:avLst/>
          </a:prstGeom>
        </p:spPr>
      </p:pic>
      <p:sp>
        <p:nvSpPr>
          <p:cNvPr id="8" name="TextBox 6">
            <a:extLst>
              <a:ext uri="{FF2B5EF4-FFF2-40B4-BE49-F238E27FC236}">
                <a16:creationId xmlns:a16="http://schemas.microsoft.com/office/drawing/2014/main" id="{540C938B-3226-5843-8A85-7887C8D1B1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1450" y="6093296"/>
            <a:ext cx="393889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hangingPunct="1">
              <a:defRPr/>
            </a:pPr>
            <a:r>
              <a:rPr lang="en-US" sz="1600" dirty="0"/>
              <a:t>Proposed* tensor core microarchitecture</a:t>
            </a:r>
            <a:endParaRPr kumimoji="0" lang="en-US" altLang="en-US" sz="1600" b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2482B455-51B0-EF41-8B4A-3A6ECF4E9B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2818318"/>
            <a:ext cx="2133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hangingPunct="1">
              <a:defRPr/>
            </a:pPr>
            <a:r>
              <a:rPr lang="en-US" sz="1800" dirty="0">
                <a:solidFill>
                  <a:srgbClr val="00B050"/>
                </a:solidFill>
              </a:rPr>
              <a:t>SIMD unit</a:t>
            </a:r>
            <a:endParaRPr kumimoji="0" lang="en-US" altLang="en-US" sz="1800" b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B767909C-04A7-D843-982F-B6B79DBE6D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3206" y="4427790"/>
            <a:ext cx="3048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hangingPunct="1">
              <a:defRPr/>
            </a:pPr>
            <a:r>
              <a:rPr kumimoji="0" lang="en-US" altLang="en-US" sz="18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Unlike conventional SIMD, </a:t>
            </a:r>
            <a:r>
              <a:rPr kumimoji="0" lang="en-US" altLang="en-US" sz="1800" b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register contents are </a:t>
            </a:r>
            <a:r>
              <a:rPr kumimoji="0" lang="en-US" alt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not</a:t>
            </a:r>
            <a:r>
              <a:rPr kumimoji="0" lang="en-US" altLang="en-US" sz="1800" b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private to each thread</a:t>
            </a:r>
            <a:r>
              <a:rPr kumimoji="0" lang="en-US" altLang="en-US" sz="18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, but shared inside the warp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112124D-BACC-CC42-B77D-F4034CBBDFDA}"/>
              </a:ext>
            </a:extLst>
          </p:cNvPr>
          <p:cNvSpPr/>
          <p:nvPr/>
        </p:nvSpPr>
        <p:spPr bwMode="auto">
          <a:xfrm>
            <a:off x="587375" y="4598162"/>
            <a:ext cx="1778000" cy="945388"/>
          </a:xfrm>
          <a:prstGeom prst="rect">
            <a:avLst/>
          </a:prstGeom>
          <a:solidFill>
            <a:srgbClr val="00B0F0">
              <a:alpha val="25098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CC96FBB-0D52-C448-A307-E9D4925344FE}"/>
              </a:ext>
            </a:extLst>
          </p:cNvPr>
          <p:cNvSpPr/>
          <p:nvPr/>
        </p:nvSpPr>
        <p:spPr bwMode="auto">
          <a:xfrm>
            <a:off x="688976" y="4876800"/>
            <a:ext cx="742950" cy="593724"/>
          </a:xfrm>
          <a:prstGeom prst="rect">
            <a:avLst/>
          </a:prstGeom>
          <a:solidFill>
            <a:srgbClr val="0070C0">
              <a:alpha val="25098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B4BE417-0E57-B849-BCC7-A8BCB66B2CC8}"/>
              </a:ext>
            </a:extLst>
          </p:cNvPr>
          <p:cNvSpPr/>
          <p:nvPr/>
        </p:nvSpPr>
        <p:spPr bwMode="auto">
          <a:xfrm>
            <a:off x="1562101" y="4879975"/>
            <a:ext cx="742950" cy="587374"/>
          </a:xfrm>
          <a:prstGeom prst="rect">
            <a:avLst/>
          </a:prstGeom>
          <a:solidFill>
            <a:srgbClr val="0070C0">
              <a:alpha val="25098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538DA1-9EFC-D24C-A4B8-D53B5ED46F41}"/>
              </a:ext>
            </a:extLst>
          </p:cNvPr>
          <p:cNvSpPr/>
          <p:nvPr/>
        </p:nvSpPr>
        <p:spPr bwMode="auto">
          <a:xfrm>
            <a:off x="2408174" y="4340225"/>
            <a:ext cx="3329051" cy="1318768"/>
          </a:xfrm>
          <a:prstGeom prst="rect">
            <a:avLst/>
          </a:prstGeom>
          <a:solidFill>
            <a:srgbClr val="00B0F0">
              <a:alpha val="25098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4A93DF3-1307-6446-AAD4-CE1D7364F343}"/>
              </a:ext>
            </a:extLst>
          </p:cNvPr>
          <p:cNvSpPr/>
          <p:nvPr/>
        </p:nvSpPr>
        <p:spPr bwMode="auto">
          <a:xfrm>
            <a:off x="2435225" y="4879975"/>
            <a:ext cx="746125" cy="590549"/>
          </a:xfrm>
          <a:prstGeom prst="rect">
            <a:avLst/>
          </a:prstGeom>
          <a:solidFill>
            <a:srgbClr val="0070C0">
              <a:alpha val="25098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8B7D50-C612-5145-BBC3-284B75228898}"/>
              </a:ext>
            </a:extLst>
          </p:cNvPr>
          <p:cNvSpPr/>
          <p:nvPr/>
        </p:nvSpPr>
        <p:spPr bwMode="auto">
          <a:xfrm>
            <a:off x="3312033" y="4511674"/>
            <a:ext cx="2304542" cy="1113917"/>
          </a:xfrm>
          <a:prstGeom prst="rect">
            <a:avLst/>
          </a:prstGeom>
          <a:solidFill>
            <a:srgbClr val="0070C0">
              <a:alpha val="25098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9BD02BB-4071-EB46-8B9E-F259D22C6192}"/>
              </a:ext>
            </a:extLst>
          </p:cNvPr>
          <p:cNvSpPr/>
          <p:nvPr/>
        </p:nvSpPr>
        <p:spPr bwMode="auto">
          <a:xfrm>
            <a:off x="4794377" y="2557399"/>
            <a:ext cx="1484503" cy="978281"/>
          </a:xfrm>
          <a:prstGeom prst="rect">
            <a:avLst/>
          </a:prstGeom>
          <a:solidFill>
            <a:srgbClr val="FFFF00">
              <a:alpha val="2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C8F900-1D40-A54D-9B1B-AF3BF26FFB4C}"/>
              </a:ext>
            </a:extLst>
          </p:cNvPr>
          <p:cNvSpPr/>
          <p:nvPr/>
        </p:nvSpPr>
        <p:spPr bwMode="auto">
          <a:xfrm>
            <a:off x="5265771" y="5126037"/>
            <a:ext cx="169830" cy="166688"/>
          </a:xfrm>
          <a:prstGeom prst="rect">
            <a:avLst/>
          </a:prstGeom>
          <a:solidFill>
            <a:srgbClr val="FFFF00">
              <a:alpha val="2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00C5A06-9670-3344-BD74-56B66B812B10}"/>
              </a:ext>
            </a:extLst>
          </p:cNvPr>
          <p:cNvSpPr/>
          <p:nvPr/>
        </p:nvSpPr>
        <p:spPr bwMode="auto">
          <a:xfrm>
            <a:off x="1910969" y="3255264"/>
            <a:ext cx="2697607" cy="579120"/>
          </a:xfrm>
          <a:prstGeom prst="rect">
            <a:avLst/>
          </a:prstGeom>
          <a:solidFill>
            <a:srgbClr val="FFC000">
              <a:alpha val="50196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27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30BBE-32E9-48AE-ACE5-A39A6000C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631432" cy="5472608"/>
          </a:xfrm>
        </p:spPr>
        <p:txBody>
          <a:bodyPr anchor="ctr"/>
          <a:lstStyle/>
          <a:p>
            <a:r>
              <a:rPr lang="en-US" dirty="0"/>
              <a:t>Load/Store from </a:t>
            </a:r>
            <a:r>
              <a:rPr lang="en-US" dirty="0" err="1"/>
              <a:t>TensorCore</a:t>
            </a:r>
            <a:endParaRPr lang="en-US" dirty="0"/>
          </a:p>
          <a:p>
            <a:endParaRPr lang="en-US" dirty="0"/>
          </a:p>
          <a:p>
            <a:r>
              <a:rPr lang="en-US" dirty="0"/>
              <a:t>Fixed size matrix multiplication: usually 4x4, 16x16, or 64x64</a:t>
            </a:r>
          </a:p>
          <a:p>
            <a:endParaRPr lang="en-US" dirty="0"/>
          </a:p>
          <a:p>
            <a:r>
              <a:rPr lang="en-US" dirty="0"/>
              <a:t>NVIDIA supports non-square matrix dimensions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25" name="Google Shape;125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numCol="1" anchor="b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dirty="0"/>
              <a:t>Tensor Core Operations</a:t>
            </a:r>
            <a:endParaRPr dirty="0"/>
          </a:p>
        </p:txBody>
      </p:sp>
      <p:pic>
        <p:nvPicPr>
          <p:cNvPr id="126" name="Google Shape;12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41934" y="2327903"/>
            <a:ext cx="4494562" cy="247222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uadroTexto 26">
            <a:extLst>
              <a:ext uri="{FF2B5EF4-FFF2-40B4-BE49-F238E27FC236}">
                <a16:creationId xmlns:a16="http://schemas.microsoft.com/office/drawing/2014/main" id="{80DE3907-FC1C-AE4D-B9C6-3078D4D3DACA}"/>
              </a:ext>
            </a:extLst>
          </p:cNvPr>
          <p:cNvSpPr txBox="1"/>
          <p:nvPr/>
        </p:nvSpPr>
        <p:spPr>
          <a:xfrm>
            <a:off x="228600" y="6495225"/>
            <a:ext cx="1949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 (PUMPS 2021)</a:t>
            </a:r>
          </a:p>
        </p:txBody>
      </p:sp>
      <p:sp>
        <p:nvSpPr>
          <p:cNvPr id="369" name="Slide Number Placeholder 3">
            <a:extLst>
              <a:ext uri="{FF2B5EF4-FFF2-40B4-BE49-F238E27FC236}">
                <a16:creationId xmlns:a16="http://schemas.microsoft.com/office/drawing/2014/main" id="{2414AAF1-F68A-5641-8A08-C682939056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sz="3200" dirty="0"/>
              <a:t>TensorCore WMMA </a:t>
            </a:r>
            <a:br>
              <a:rPr lang="en" sz="3200" dirty="0"/>
            </a:br>
            <a:r>
              <a:rPr lang="en" sz="3200" dirty="0"/>
              <a:t>(WARP Matrix Multiply Accumulate) API</a:t>
            </a:r>
            <a:endParaRPr sz="3200" dirty="0"/>
          </a:p>
        </p:txBody>
      </p:sp>
      <p:sp>
        <p:nvSpPr>
          <p:cNvPr id="140" name="Google Shape;140;p23"/>
          <p:cNvSpPr txBox="1">
            <a:spLocks noGrp="1"/>
          </p:cNvSpPr>
          <p:nvPr>
            <p:ph idx="1"/>
          </p:nvPr>
        </p:nvSpPr>
        <p:spPr>
          <a:xfrm>
            <a:off x="107504" y="4965463"/>
            <a:ext cx="8928992" cy="1199841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Fairly simple low level API that operates on </a:t>
            </a:r>
            <a:r>
              <a:rPr lang="en" dirty="0">
                <a:solidFill>
                  <a:srgbClr val="0070C0"/>
                </a:solidFill>
              </a:rPr>
              <a:t>memory fragments</a:t>
            </a:r>
            <a:r>
              <a:rPr lang="en" dirty="0"/>
              <a:t> (internally registers)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94C59E-06E1-481C-8A26-282B77199EA1}"/>
              </a:ext>
            </a:extLst>
          </p:cNvPr>
          <p:cNvSpPr txBox="1"/>
          <p:nvPr/>
        </p:nvSpPr>
        <p:spPr>
          <a:xfrm>
            <a:off x="420080" y="1268760"/>
            <a:ext cx="83038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onsolas" panose="020B0609020204030204" pitchFamily="49" charset="0"/>
              </a:rPr>
              <a:t>wmma</a:t>
            </a:r>
            <a:r>
              <a:rPr lang="en-US" dirty="0">
                <a:latin typeface="Consolas" panose="020B0609020204030204" pitchFamily="49" charset="0"/>
              </a:rPr>
              <a:t>::fragment&lt;_Use, _M, _N, _K, _Type, _Layout&gt;;</a:t>
            </a:r>
          </a:p>
          <a:p>
            <a:endParaRPr lang="en-US" dirty="0"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wmma</a:t>
            </a:r>
            <a:r>
              <a:rPr lang="en-US" dirty="0">
                <a:solidFill>
                  <a:srgbClr val="002060"/>
                </a:solidFill>
                <a:latin typeface="Consolas" panose="020B0609020204030204" pitchFamily="49" charset="0"/>
              </a:rPr>
              <a:t>::</a:t>
            </a:r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fill_fragment</a:t>
            </a:r>
            <a:r>
              <a:rPr lang="en-US" dirty="0">
                <a:latin typeface="Consolas" panose="020B0609020204030204" pitchFamily="49" charset="0"/>
              </a:rPr>
              <a:t>(fragment&lt;…&gt; &amp;, 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latin typeface="Consolas" panose="020B0609020204030204" pitchFamily="49" charset="0"/>
              </a:rPr>
              <a:t> _Type &amp;);</a:t>
            </a:r>
          </a:p>
          <a:p>
            <a:endParaRPr lang="en-US" dirty="0"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wmma</a:t>
            </a:r>
            <a:r>
              <a:rPr lang="en-US" dirty="0">
                <a:solidFill>
                  <a:srgbClr val="002060"/>
                </a:solidFill>
                <a:latin typeface="Consolas" panose="020B0609020204030204" pitchFamily="49" charset="0"/>
              </a:rPr>
              <a:t>::</a:t>
            </a:r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load_matrix_sync</a:t>
            </a:r>
            <a:r>
              <a:rPr lang="en-US" dirty="0">
                <a:latin typeface="Consolas" panose="020B0609020204030204" pitchFamily="49" charset="0"/>
              </a:rPr>
              <a:t>(fragment&lt;…&gt; &amp;, 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latin typeface="Consolas" panose="020B0609020204030204" pitchFamily="49" charset="0"/>
              </a:rPr>
              <a:t> _Type *, 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unsigned</a:t>
            </a:r>
            <a:r>
              <a:rPr lang="en-US" dirty="0">
                <a:latin typeface="Consolas" panose="020B0609020204030204" pitchFamily="49" charset="0"/>
              </a:rPr>
              <a:t>, _Layout);</a:t>
            </a:r>
          </a:p>
          <a:p>
            <a:endParaRPr lang="en-US" dirty="0"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wmma</a:t>
            </a:r>
            <a:r>
              <a:rPr lang="en-US" dirty="0">
                <a:solidFill>
                  <a:srgbClr val="002060"/>
                </a:solidFill>
                <a:latin typeface="Consolas" panose="020B0609020204030204" pitchFamily="49" charset="0"/>
              </a:rPr>
              <a:t>::</a:t>
            </a:r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store_matrix_sync</a:t>
            </a:r>
            <a:r>
              <a:rPr lang="en-US" dirty="0">
                <a:latin typeface="Consolas" panose="020B0609020204030204" pitchFamily="49" charset="0"/>
              </a:rPr>
              <a:t>(_Type *, 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latin typeface="Consolas" panose="020B0609020204030204" pitchFamily="49" charset="0"/>
              </a:rPr>
              <a:t> fragment&lt;…&gt; &amp;, 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unsigned</a:t>
            </a:r>
            <a:r>
              <a:rPr lang="en-US" dirty="0">
                <a:latin typeface="Consolas" panose="020B0609020204030204" pitchFamily="49" charset="0"/>
              </a:rPr>
              <a:t>, _Layout);</a:t>
            </a:r>
          </a:p>
          <a:p>
            <a:endParaRPr lang="en-US" dirty="0"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wmma</a:t>
            </a:r>
            <a:r>
              <a:rPr lang="en-US" dirty="0">
                <a:solidFill>
                  <a:srgbClr val="002060"/>
                </a:solidFill>
                <a:latin typeface="Consolas" panose="020B0609020204030204" pitchFamily="49" charset="0"/>
              </a:rPr>
              <a:t>::</a:t>
            </a:r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mma_sync</a:t>
            </a:r>
            <a:r>
              <a:rPr lang="en-US" dirty="0">
                <a:latin typeface="Consolas" panose="020B0609020204030204" pitchFamily="49" charset="0"/>
              </a:rPr>
              <a:t>(fragment&lt;…&gt; &amp;, 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latin typeface="Consolas" panose="020B0609020204030204" pitchFamily="49" charset="0"/>
              </a:rPr>
              <a:t> fragment&lt;…&gt; &amp;, 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latin typeface="Consolas" panose="020B0609020204030204" pitchFamily="49" charset="0"/>
              </a:rPr>
              <a:t> fragment&lt;…&gt; &amp;, 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latin typeface="Consolas" panose="020B0609020204030204" pitchFamily="49" charset="0"/>
              </a:rPr>
              <a:t> fragment&lt;…&gt; &amp;, 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5" name="CuadroTexto 26">
            <a:extLst>
              <a:ext uri="{FF2B5EF4-FFF2-40B4-BE49-F238E27FC236}">
                <a16:creationId xmlns:a16="http://schemas.microsoft.com/office/drawing/2014/main" id="{CE9D3834-B821-B944-A536-99EE09024DF0}"/>
              </a:ext>
            </a:extLst>
          </p:cNvPr>
          <p:cNvSpPr txBox="1"/>
          <p:nvPr/>
        </p:nvSpPr>
        <p:spPr>
          <a:xfrm>
            <a:off x="228600" y="6495225"/>
            <a:ext cx="1949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 (PUMPS 2021)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14526C38-13D0-0949-8EA1-FD7F3D7E15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10501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dirty="0"/>
              <a:t>Matrix Fragments</a:t>
            </a:r>
            <a:endParaRPr dirty="0"/>
          </a:p>
        </p:txBody>
      </p:sp>
      <p:sp>
        <p:nvSpPr>
          <p:cNvPr id="147" name="Google Shape;147;p24"/>
          <p:cNvSpPr txBox="1">
            <a:spLocks noGrp="1"/>
          </p:cNvSpPr>
          <p:nvPr>
            <p:ph idx="1"/>
          </p:nvPr>
        </p:nvSpPr>
        <p:spPr>
          <a:xfrm>
            <a:off x="107504" y="4788601"/>
            <a:ext cx="8928992" cy="692627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A </a:t>
            </a:r>
            <a:r>
              <a:rPr lang="en" dirty="0">
                <a:solidFill>
                  <a:srgbClr val="0070C0"/>
                </a:solidFill>
              </a:rPr>
              <a:t>memory fragment </a:t>
            </a:r>
            <a:r>
              <a:rPr lang="en" dirty="0"/>
              <a:t>(internally a set of registers) </a:t>
            </a:r>
            <a:endParaRPr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7FE1C76-A8F3-4B3B-A583-D8E9AD30F8CC}"/>
              </a:ext>
            </a:extLst>
          </p:cNvPr>
          <p:cNvSpPr txBox="1"/>
          <p:nvPr/>
        </p:nvSpPr>
        <p:spPr>
          <a:xfrm>
            <a:off x="414431" y="1628800"/>
            <a:ext cx="849620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onsolas" panose="020B0609020204030204" pitchFamily="49" charset="0"/>
              </a:rPr>
              <a:t>wmma</a:t>
            </a:r>
            <a:r>
              <a:rPr lang="en-US" dirty="0">
                <a:latin typeface="Consolas" panose="020B0609020204030204" pitchFamily="49" charset="0"/>
              </a:rPr>
              <a:t>::fragment&lt;</a:t>
            </a:r>
            <a:br>
              <a:rPr lang="en-US" dirty="0">
                <a:latin typeface="Consolas" panose="020B0609020204030204" pitchFamily="49" charset="0"/>
              </a:rPr>
            </a:br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 err="1">
                <a:solidFill>
                  <a:srgbClr val="00B050"/>
                </a:solidFill>
                <a:latin typeface="Consolas" panose="020B0609020204030204" pitchFamily="49" charset="0"/>
              </a:rPr>
              <a:t>typename</a:t>
            </a:r>
            <a:r>
              <a:rPr lang="en-US" dirty="0">
                <a:latin typeface="Consolas" panose="020B0609020204030204" pitchFamily="49" charset="0"/>
              </a:rPr>
              <a:t> _Use,	   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</a:t>
            </a:r>
            <a:r>
              <a:rPr lang="en-US" dirty="0" err="1">
                <a:solidFill>
                  <a:srgbClr val="9DC3E6"/>
                </a:solidFill>
                <a:latin typeface="Consolas" panose="020B0609020204030204" pitchFamily="49" charset="0"/>
              </a:rPr>
              <a:t>matrix_a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 | </a:t>
            </a:r>
            <a:r>
              <a:rPr lang="en-US" dirty="0" err="1">
                <a:solidFill>
                  <a:srgbClr val="9DC3E6"/>
                </a:solidFill>
                <a:latin typeface="Consolas" panose="020B0609020204030204" pitchFamily="49" charset="0"/>
              </a:rPr>
              <a:t>matrix_b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 | accumulator */ 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latin typeface="Consolas" panose="020B0609020204030204" pitchFamily="49" charset="0"/>
              </a:rPr>
              <a:t> _M,           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Fragment dimensions */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latin typeface="Consolas" panose="020B0609020204030204" pitchFamily="49" charset="0"/>
              </a:rPr>
              <a:t> _N, 			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latin typeface="Consolas" panose="020B0609020204030204" pitchFamily="49" charset="0"/>
              </a:rPr>
              <a:t> _K, 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 err="1">
                <a:solidFill>
                  <a:srgbClr val="00B050"/>
                </a:solidFill>
                <a:latin typeface="Consolas" panose="020B0609020204030204" pitchFamily="49" charset="0"/>
              </a:rPr>
              <a:t>typename</a:t>
            </a:r>
            <a:r>
              <a:rPr lang="en-US" dirty="0">
                <a:latin typeface="Consolas" panose="020B0609020204030204" pitchFamily="49" charset="0"/>
              </a:rPr>
              <a:t> _Type,   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Data type  (half | float | …) */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type</a:t>
            </a:r>
            <a:r>
              <a:rPr lang="en-US" dirty="0">
                <a:latin typeface="Consolas" panose="020B0609020204030204" pitchFamily="49" charset="0"/>
              </a:rPr>
              <a:t> _Layout = 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</a:t>
            </a:r>
            <a:r>
              <a:rPr lang="en-US" dirty="0" err="1">
                <a:solidFill>
                  <a:srgbClr val="9DC3E6"/>
                </a:solidFill>
                <a:latin typeface="Consolas" panose="020B0609020204030204" pitchFamily="49" charset="0"/>
              </a:rPr>
              <a:t>row_major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 | </a:t>
            </a:r>
            <a:r>
              <a:rPr lang="en-US" dirty="0" err="1">
                <a:solidFill>
                  <a:srgbClr val="9DC3E6"/>
                </a:solidFill>
                <a:latin typeface="Consolas" panose="020B0609020204030204" pitchFamily="49" charset="0"/>
              </a:rPr>
              <a:t>col_major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 */</a:t>
            </a:r>
          </a:p>
          <a:p>
            <a:r>
              <a:rPr lang="en-US" dirty="0">
                <a:latin typeface="Consolas" panose="020B0609020204030204" pitchFamily="49" charset="0"/>
              </a:rPr>
              <a:t>&gt;;</a:t>
            </a:r>
          </a:p>
          <a:p>
            <a:endParaRPr lang="en-US" dirty="0">
              <a:latin typeface="Consolas" panose="020B0609020204030204" pitchFamily="49" charset="0"/>
            </a:endParaRPr>
          </a:p>
        </p:txBody>
      </p:sp>
      <p:sp>
        <p:nvSpPr>
          <p:cNvPr id="5" name="CuadroTexto 26">
            <a:extLst>
              <a:ext uri="{FF2B5EF4-FFF2-40B4-BE49-F238E27FC236}">
                <a16:creationId xmlns:a16="http://schemas.microsoft.com/office/drawing/2014/main" id="{A737AF67-2179-5D40-8999-37AAE128CDBD}"/>
              </a:ext>
            </a:extLst>
          </p:cNvPr>
          <p:cNvSpPr txBox="1"/>
          <p:nvPr/>
        </p:nvSpPr>
        <p:spPr>
          <a:xfrm>
            <a:off x="228600" y="6495225"/>
            <a:ext cx="1949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 (PUMPS 2021)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A84ECEF-9D15-324E-BE96-34A205C348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08077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sz="3400" dirty="0"/>
              <a:t>Matrix Fragment Initialization </a:t>
            </a:r>
            <a:br>
              <a:rPr lang="en" sz="3400" dirty="0"/>
            </a:br>
            <a:r>
              <a:rPr lang="en" sz="3400" dirty="0"/>
              <a:t>with Constant Values</a:t>
            </a:r>
            <a:endParaRPr sz="3400" dirty="0"/>
          </a:p>
        </p:txBody>
      </p:sp>
      <p:sp>
        <p:nvSpPr>
          <p:cNvPr id="170" name="Google Shape;170;p25"/>
          <p:cNvSpPr txBox="1">
            <a:spLocks noGrp="1"/>
          </p:cNvSpPr>
          <p:nvPr>
            <p:ph idx="1"/>
          </p:nvPr>
        </p:nvSpPr>
        <p:spPr>
          <a:xfrm>
            <a:off x="107504" y="4806680"/>
            <a:ext cx="8928992" cy="674548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Fills the fragment with some constant value </a:t>
            </a:r>
            <a:r>
              <a:rPr lang="en" b="1" dirty="0">
                <a:latin typeface="Consolas"/>
                <a:ea typeface="Consolas"/>
                <a:cs typeface="Consolas"/>
                <a:sym typeface="Consolas"/>
              </a:rPr>
              <a:t>C</a:t>
            </a:r>
            <a:endParaRPr b="1" dirty="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41A7CB-117D-4BED-841A-D99A8EB5B036}"/>
              </a:ext>
            </a:extLst>
          </p:cNvPr>
          <p:cNvSpPr txBox="1"/>
          <p:nvPr/>
        </p:nvSpPr>
        <p:spPr>
          <a:xfrm>
            <a:off x="278861" y="1998629"/>
            <a:ext cx="86317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wmma</a:t>
            </a:r>
            <a:r>
              <a:rPr lang="en-US" dirty="0">
                <a:solidFill>
                  <a:srgbClr val="002060"/>
                </a:solidFill>
                <a:latin typeface="Consolas" panose="020B0609020204030204" pitchFamily="49" charset="0"/>
              </a:rPr>
              <a:t>::</a:t>
            </a:r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fill_fragment</a:t>
            </a:r>
            <a:r>
              <a:rPr lang="en-US" dirty="0"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latin typeface="Consolas" panose="020B0609020204030204" pitchFamily="49" charset="0"/>
              </a:rPr>
              <a:t>	fragment&lt;…&gt; &amp; fragment,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Fragment to fill */ 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latin typeface="Consolas" panose="020B0609020204030204" pitchFamily="49" charset="0"/>
              </a:rPr>
              <a:t> _Type &amp; C	 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Constant value to fill with */</a:t>
            </a:r>
          </a:p>
          <a:p>
            <a:r>
              <a:rPr lang="en-US" dirty="0"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5" name="CuadroTexto 26">
            <a:extLst>
              <a:ext uri="{FF2B5EF4-FFF2-40B4-BE49-F238E27FC236}">
                <a16:creationId xmlns:a16="http://schemas.microsoft.com/office/drawing/2014/main" id="{B3E20B6E-5CE4-2845-9A21-43030F4E0A6D}"/>
              </a:ext>
            </a:extLst>
          </p:cNvPr>
          <p:cNvSpPr txBox="1"/>
          <p:nvPr/>
        </p:nvSpPr>
        <p:spPr>
          <a:xfrm>
            <a:off x="228600" y="6495225"/>
            <a:ext cx="1949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 (PUMPS 2021)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BD8BF4C-78EE-084A-9DF3-CA9C472F52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numCol="1" anchor="b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dirty="0"/>
              <a:t>Loading Matrix Fragment from Memory</a:t>
            </a:r>
            <a:endParaRPr dirty="0"/>
          </a:p>
        </p:txBody>
      </p:sp>
      <p:sp>
        <p:nvSpPr>
          <p:cNvPr id="177" name="Google Shape;177;p26"/>
          <p:cNvSpPr txBox="1">
            <a:spLocks noGrp="1"/>
          </p:cNvSpPr>
          <p:nvPr>
            <p:ph idx="1"/>
          </p:nvPr>
        </p:nvSpPr>
        <p:spPr>
          <a:xfrm>
            <a:off x="107504" y="3717032"/>
            <a:ext cx="8928992" cy="1537067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0070C0"/>
                </a:solidFill>
              </a:rPr>
              <a:t>Loads data from global or shared memory </a:t>
            </a:r>
            <a:r>
              <a:rPr lang="en" dirty="0"/>
              <a:t>with specified </a:t>
            </a:r>
            <a:r>
              <a:rPr lang="en" dirty="0">
                <a:solidFill>
                  <a:srgbClr val="7030A0"/>
                </a:solidFill>
              </a:rPr>
              <a:t>stride</a:t>
            </a:r>
            <a:r>
              <a:rPr lang="en" dirty="0"/>
              <a:t> into the fragment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en" dirty="0"/>
              <a:t>If the fragment is </a:t>
            </a:r>
            <a:r>
              <a:rPr lang="en" b="1" dirty="0"/>
              <a:t>matrix_a</a:t>
            </a:r>
            <a:r>
              <a:rPr lang="en" dirty="0"/>
              <a:t> or </a:t>
            </a:r>
            <a:r>
              <a:rPr lang="en" b="1" dirty="0"/>
              <a:t>matrix_b</a:t>
            </a:r>
            <a:r>
              <a:rPr lang="en" dirty="0"/>
              <a:t>, the layout is inferred from the fragment type</a:t>
            </a:r>
          </a:p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 dirty="0"/>
              <a:t>In the example, we load a tile of a matrix (at </a:t>
            </a:r>
            <a:r>
              <a:rPr lang="en" b="1" dirty="0">
                <a:latin typeface="Consolas"/>
                <a:ea typeface="Consolas"/>
                <a:cs typeface="Consolas"/>
                <a:sym typeface="Consolas"/>
              </a:rPr>
              <a:t>&amp;a[aRow+aCol*lda]</a:t>
            </a:r>
            <a:r>
              <a:rPr lang="en" dirty="0"/>
              <a:t>) into </a:t>
            </a:r>
            <a:r>
              <a:rPr lang="en" b="1" dirty="0">
                <a:latin typeface="Consolas"/>
                <a:ea typeface="Consolas"/>
                <a:cs typeface="Consolas"/>
                <a:sym typeface="Consolas"/>
              </a:rPr>
              <a:t>a_frag</a:t>
            </a:r>
            <a:r>
              <a:rPr lang="en" dirty="0"/>
              <a:t> with </a:t>
            </a:r>
            <a:r>
              <a:rPr lang="en" b="1" dirty="0">
                <a:solidFill>
                  <a:srgbClr val="7030A0"/>
                </a:solidFill>
                <a:latin typeface="Consolas"/>
                <a:ea typeface="Consolas"/>
                <a:cs typeface="Consolas"/>
                <a:sym typeface="Consolas"/>
              </a:rPr>
              <a:t>lda</a:t>
            </a:r>
            <a:r>
              <a:rPr lang="en" dirty="0">
                <a:solidFill>
                  <a:srgbClr val="7030A0"/>
                </a:solidFill>
              </a:rPr>
              <a:t> as the st</a:t>
            </a:r>
            <a:r>
              <a:rPr lang="en-US" dirty="0">
                <a:solidFill>
                  <a:srgbClr val="7030A0"/>
                </a:solidFill>
              </a:rPr>
              <a:t>r</a:t>
            </a:r>
            <a:r>
              <a:rPr lang="en" dirty="0">
                <a:solidFill>
                  <a:srgbClr val="7030A0"/>
                </a:solidFill>
              </a:rPr>
              <a:t>ide</a:t>
            </a:r>
            <a:endParaRPr lang="en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9F4667-DA59-43F6-A551-A7BE35588310}"/>
              </a:ext>
            </a:extLst>
          </p:cNvPr>
          <p:cNvSpPr txBox="1"/>
          <p:nvPr/>
        </p:nvSpPr>
        <p:spPr>
          <a:xfrm>
            <a:off x="266701" y="1192684"/>
            <a:ext cx="86105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wmma</a:t>
            </a:r>
            <a:r>
              <a:rPr lang="en-US" dirty="0">
                <a:solidFill>
                  <a:srgbClr val="002060"/>
                </a:solidFill>
                <a:latin typeface="Consolas" panose="020B0609020204030204" pitchFamily="49" charset="0"/>
              </a:rPr>
              <a:t>::</a:t>
            </a:r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load_matrix_sync</a:t>
            </a:r>
            <a:r>
              <a:rPr lang="en-US" dirty="0"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latin typeface="Consolas" panose="020B0609020204030204" pitchFamily="49" charset="0"/>
              </a:rPr>
              <a:t>	fragment&lt;…&gt; &amp; fragment,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Fragment to load */ 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latin typeface="Consolas" panose="020B0609020204030204" pitchFamily="49" charset="0"/>
              </a:rPr>
              <a:t> _Type * </a:t>
            </a:r>
            <a:r>
              <a:rPr lang="en-US" dirty="0" err="1">
                <a:latin typeface="Consolas" panose="020B0609020204030204" pitchFamily="49" charset="0"/>
              </a:rPr>
              <a:t>mptr</a:t>
            </a:r>
            <a:r>
              <a:rPr lang="en-US" dirty="0">
                <a:latin typeface="Consolas" panose="020B0609020204030204" pitchFamily="49" charset="0"/>
              </a:rPr>
              <a:t>,	 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Staring address to load from */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unsigned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</a:rPr>
              <a:t>lda</a:t>
            </a:r>
            <a:r>
              <a:rPr lang="en-US" dirty="0">
                <a:latin typeface="Consolas" panose="020B0609020204030204" pitchFamily="49" charset="0"/>
              </a:rPr>
              <a:t>,		 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Leading matrix dimension */</a:t>
            </a:r>
          </a:p>
          <a:p>
            <a:r>
              <a:rPr lang="en-US" dirty="0">
                <a:latin typeface="Consolas" panose="020B0609020204030204" pitchFamily="49" charset="0"/>
              </a:rPr>
              <a:t>	_Layout layout;        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Matrix layout */</a:t>
            </a:r>
          </a:p>
          <a:p>
            <a:r>
              <a:rPr lang="en-US" dirty="0">
                <a:latin typeface="Consolas" panose="020B0609020204030204" pitchFamily="49" charset="0"/>
              </a:rPr>
              <a:t>);</a:t>
            </a:r>
          </a:p>
          <a:p>
            <a:endParaRPr lang="en-US" dirty="0"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wmma</a:t>
            </a:r>
            <a:r>
              <a:rPr lang="en-US" dirty="0">
                <a:solidFill>
                  <a:srgbClr val="002060"/>
                </a:solidFill>
                <a:latin typeface="Consolas" panose="020B0609020204030204" pitchFamily="49" charset="0"/>
              </a:rPr>
              <a:t>::</a:t>
            </a:r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load_matrix_sync</a:t>
            </a:r>
            <a:r>
              <a:rPr lang="en-US" dirty="0">
                <a:latin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</a:rPr>
              <a:t>a_frag</a:t>
            </a:r>
            <a:r>
              <a:rPr lang="en-US" dirty="0">
                <a:latin typeface="Consolas" panose="020B0609020204030204" pitchFamily="49" charset="0"/>
              </a:rPr>
              <a:t>, &amp;a[</a:t>
            </a:r>
            <a:r>
              <a:rPr lang="en-US" dirty="0" err="1">
                <a:latin typeface="Consolas" panose="020B0609020204030204" pitchFamily="49" charset="0"/>
              </a:rPr>
              <a:t>a_row</a:t>
            </a:r>
            <a:r>
              <a:rPr lang="en-US" dirty="0">
                <a:latin typeface="Consolas" panose="020B0609020204030204" pitchFamily="49" charset="0"/>
              </a:rPr>
              <a:t> + </a:t>
            </a:r>
            <a:r>
              <a:rPr lang="en-US" dirty="0" err="1">
                <a:latin typeface="Consolas" panose="020B0609020204030204" pitchFamily="49" charset="0"/>
              </a:rPr>
              <a:t>a_col</a:t>
            </a:r>
            <a:r>
              <a:rPr lang="en-US" dirty="0">
                <a:latin typeface="Consolas" panose="020B0609020204030204" pitchFamily="49" charset="0"/>
              </a:rPr>
              <a:t> * </a:t>
            </a:r>
            <a:r>
              <a:rPr lang="en-US" dirty="0" err="1">
                <a:latin typeface="Consolas" panose="020B0609020204030204" pitchFamily="49" charset="0"/>
              </a:rPr>
              <a:t>lda</a:t>
            </a:r>
            <a:r>
              <a:rPr lang="en-US" dirty="0">
                <a:latin typeface="Consolas" panose="020B0609020204030204" pitchFamily="49" charset="0"/>
              </a:rPr>
              <a:t>], </a:t>
            </a:r>
            <a:r>
              <a:rPr lang="en-US" dirty="0" err="1">
                <a:latin typeface="Consolas" panose="020B0609020204030204" pitchFamily="49" charset="0"/>
              </a:rPr>
              <a:t>lda</a:t>
            </a:r>
            <a:r>
              <a:rPr lang="en-US" dirty="0"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6" name="CuadroTexto 26">
            <a:extLst>
              <a:ext uri="{FF2B5EF4-FFF2-40B4-BE49-F238E27FC236}">
                <a16:creationId xmlns:a16="http://schemas.microsoft.com/office/drawing/2014/main" id="{225387EB-FAA2-C348-95F0-D64B3B840030}"/>
              </a:ext>
            </a:extLst>
          </p:cNvPr>
          <p:cNvSpPr txBox="1"/>
          <p:nvPr/>
        </p:nvSpPr>
        <p:spPr>
          <a:xfrm>
            <a:off x="228600" y="6495225"/>
            <a:ext cx="1949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 (PUMPS 2021)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5BDBF64-E9F7-5C46-AFBE-D42E087E3C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66406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numCol="1" anchor="b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dirty="0"/>
              <a:t>Storing Matrix Fragment to Memory </a:t>
            </a:r>
            <a:endParaRPr dirty="0"/>
          </a:p>
        </p:txBody>
      </p:sp>
      <p:sp>
        <p:nvSpPr>
          <p:cNvPr id="177" name="Google Shape;177;p26"/>
          <p:cNvSpPr txBox="1">
            <a:spLocks noGrp="1"/>
          </p:cNvSpPr>
          <p:nvPr>
            <p:ph idx="1"/>
          </p:nvPr>
        </p:nvSpPr>
        <p:spPr>
          <a:xfrm>
            <a:off x="107504" y="4813166"/>
            <a:ext cx="8928992" cy="668063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0070C0"/>
                </a:solidFill>
              </a:rPr>
              <a:t>Stores the fragment into global or shared memory </a:t>
            </a:r>
            <a:r>
              <a:rPr lang="en-US" dirty="0"/>
              <a:t>with specified stride and layout </a:t>
            </a:r>
            <a:endParaRPr lang="en-US" b="1" dirty="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9F4667-DA59-43F6-A551-A7BE35588310}"/>
              </a:ext>
            </a:extLst>
          </p:cNvPr>
          <p:cNvSpPr txBox="1"/>
          <p:nvPr/>
        </p:nvSpPr>
        <p:spPr>
          <a:xfrm>
            <a:off x="53752" y="1844824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wmma</a:t>
            </a:r>
            <a:r>
              <a:rPr lang="en-US" dirty="0">
                <a:solidFill>
                  <a:srgbClr val="002060"/>
                </a:solidFill>
                <a:latin typeface="Consolas" panose="020B0609020204030204" pitchFamily="49" charset="0"/>
              </a:rPr>
              <a:t>::</a:t>
            </a:r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store_matrix_sync</a:t>
            </a:r>
            <a:r>
              <a:rPr lang="en-US" dirty="0"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latin typeface="Consolas" panose="020B0609020204030204" pitchFamily="49" charset="0"/>
              </a:rPr>
              <a:t>	_Type * </a:t>
            </a:r>
            <a:r>
              <a:rPr lang="en-US" dirty="0" err="1">
                <a:latin typeface="Consolas" panose="020B0609020204030204" pitchFamily="49" charset="0"/>
              </a:rPr>
              <a:t>mptr</a:t>
            </a:r>
            <a:r>
              <a:rPr lang="en-US" dirty="0">
                <a:latin typeface="Consolas" panose="020B0609020204030204" pitchFamily="49" charset="0"/>
              </a:rPr>
              <a:t>,		      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Staring address to store to */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latin typeface="Consolas" panose="020B0609020204030204" pitchFamily="49" charset="0"/>
              </a:rPr>
              <a:t> fragment&lt;…&gt; &amp; fragment,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Fragment to store */ 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unsigned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</a:rPr>
              <a:t>lda</a:t>
            </a:r>
            <a:r>
              <a:rPr lang="en-US" dirty="0">
                <a:latin typeface="Consolas" panose="020B0609020204030204" pitchFamily="49" charset="0"/>
              </a:rPr>
              <a:t>,		      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Leading matrix dimension */</a:t>
            </a:r>
          </a:p>
          <a:p>
            <a:r>
              <a:rPr lang="en-US" dirty="0">
                <a:latin typeface="Consolas" panose="020B0609020204030204" pitchFamily="49" charset="0"/>
              </a:rPr>
              <a:t>	_Layout layout;		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Matrix layout */</a:t>
            </a:r>
          </a:p>
          <a:p>
            <a:r>
              <a:rPr lang="en-US" dirty="0"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6" name="CuadroTexto 26">
            <a:extLst>
              <a:ext uri="{FF2B5EF4-FFF2-40B4-BE49-F238E27FC236}">
                <a16:creationId xmlns:a16="http://schemas.microsoft.com/office/drawing/2014/main" id="{0E471E90-C914-D341-9FED-A8E2F6F4416B}"/>
              </a:ext>
            </a:extLst>
          </p:cNvPr>
          <p:cNvSpPr txBox="1"/>
          <p:nvPr/>
        </p:nvSpPr>
        <p:spPr>
          <a:xfrm>
            <a:off x="228600" y="6495225"/>
            <a:ext cx="1949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 (PUMPS 2021)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115E572D-459F-044F-AEC8-63864F61D8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48108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numCol="1" anchor="b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" dirty="0"/>
              <a:t>GEMM of Matrix Fragments</a:t>
            </a:r>
            <a:endParaRPr dirty="0"/>
          </a:p>
        </p:txBody>
      </p:sp>
      <p:sp>
        <p:nvSpPr>
          <p:cNvPr id="177" name="Google Shape;177;p26"/>
          <p:cNvSpPr txBox="1">
            <a:spLocks noGrp="1"/>
          </p:cNvSpPr>
          <p:nvPr>
            <p:ph idx="1"/>
          </p:nvPr>
        </p:nvSpPr>
        <p:spPr>
          <a:xfrm>
            <a:off x="971600" y="3808645"/>
            <a:ext cx="7128792" cy="2500675"/>
          </a:xfrm>
          <a:prstGeom prst="rect">
            <a:avLst/>
          </a:prstGeom>
        </p:spPr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Stores in </a:t>
            </a:r>
            <a:r>
              <a:rPr lang="en-US" b="1" dirty="0"/>
              <a:t>out</a:t>
            </a:r>
            <a:r>
              <a:rPr lang="en-US" dirty="0"/>
              <a:t> the result of computing </a:t>
            </a:r>
            <a:r>
              <a:rPr lang="en-US" b="1" dirty="0"/>
              <a:t>a x b + c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>
                <a:ea typeface="Consolas"/>
                <a:cs typeface="Consolas"/>
                <a:sym typeface="Consolas"/>
              </a:rPr>
              <a:t>If </a:t>
            </a:r>
            <a:r>
              <a:rPr lang="en-US" b="1" dirty="0" err="1">
                <a:ea typeface="Consolas"/>
                <a:cs typeface="Consolas"/>
                <a:sym typeface="Consolas"/>
              </a:rPr>
              <a:t>satf</a:t>
            </a:r>
            <a:r>
              <a:rPr lang="en-US" dirty="0">
                <a:ea typeface="Consolas"/>
                <a:cs typeface="Consolas"/>
                <a:sym typeface="Consolas"/>
              </a:rPr>
              <a:t> is true, the following saturation happens:</a:t>
            </a:r>
          </a:p>
          <a:p>
            <a:pPr marL="585788" lvl="1" indent="-285750">
              <a:spcBef>
                <a:spcPts val="600"/>
              </a:spcBef>
            </a:pPr>
            <a:r>
              <a:rPr lang="en-US" dirty="0">
                <a:ea typeface="Consolas"/>
                <a:cs typeface="Consolas"/>
                <a:sym typeface="Consolas"/>
              </a:rPr>
              <a:t>Infinite saturates to MAX_NORM</a:t>
            </a:r>
          </a:p>
          <a:p>
            <a:pPr marL="585788" lvl="1" indent="-285750">
              <a:spcBef>
                <a:spcPts val="600"/>
              </a:spcBef>
            </a:pPr>
            <a:r>
              <a:rPr lang="en-US" dirty="0">
                <a:ea typeface="Consolas"/>
                <a:cs typeface="Consolas"/>
                <a:sym typeface="Consolas"/>
              </a:rPr>
              <a:t>Minus infinite saturates to –MAX_NORM</a:t>
            </a:r>
          </a:p>
          <a:p>
            <a:pPr marL="585788" lvl="1" indent="-285750">
              <a:spcBef>
                <a:spcPts val="600"/>
              </a:spcBef>
            </a:pPr>
            <a:r>
              <a:rPr lang="en-US" dirty="0" err="1">
                <a:ea typeface="Consolas"/>
                <a:cs typeface="Consolas"/>
                <a:sym typeface="Consolas"/>
              </a:rPr>
              <a:t>NaN</a:t>
            </a:r>
            <a:r>
              <a:rPr lang="en-US" dirty="0">
                <a:ea typeface="Consolas"/>
                <a:cs typeface="Consolas"/>
                <a:sym typeface="Consolas"/>
              </a:rPr>
              <a:t> is transformed to 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9F4667-DA59-43F6-A551-A7BE35588310}"/>
              </a:ext>
            </a:extLst>
          </p:cNvPr>
          <p:cNvSpPr txBox="1"/>
          <p:nvPr/>
        </p:nvSpPr>
        <p:spPr>
          <a:xfrm>
            <a:off x="467544" y="1336700"/>
            <a:ext cx="82620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wmma</a:t>
            </a:r>
            <a:r>
              <a:rPr lang="en-US" dirty="0">
                <a:solidFill>
                  <a:srgbClr val="002060"/>
                </a:solidFill>
                <a:latin typeface="Consolas" panose="020B0609020204030204" pitchFamily="49" charset="0"/>
              </a:rPr>
              <a:t>::</a:t>
            </a:r>
            <a:r>
              <a:rPr lang="en-US" dirty="0" err="1">
                <a:solidFill>
                  <a:srgbClr val="002060"/>
                </a:solidFill>
                <a:latin typeface="Consolas" panose="020B0609020204030204" pitchFamily="49" charset="0"/>
              </a:rPr>
              <a:t>mma_sync</a:t>
            </a:r>
            <a:r>
              <a:rPr lang="en-US" dirty="0">
                <a:latin typeface="Consolas" panose="020B0609020204030204" pitchFamily="49" charset="0"/>
              </a:rPr>
              <a:t>(</a:t>
            </a:r>
          </a:p>
          <a:p>
            <a:r>
              <a:rPr lang="en-US" dirty="0">
                <a:latin typeface="Consolas" panose="020B0609020204030204" pitchFamily="49" charset="0"/>
              </a:rPr>
              <a:t>	fragment&lt;…&gt; &amp; out, 	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Output fragment */ 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latin typeface="Consolas" panose="020B0609020204030204" pitchFamily="49" charset="0"/>
              </a:rPr>
              <a:t> fragment&lt;…&gt; &amp; a,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Fragment A */ 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latin typeface="Consolas" panose="020B0609020204030204" pitchFamily="49" charset="0"/>
              </a:rPr>
              <a:t> fragment&lt;…&gt; &amp; b,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Fragment B */ 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latin typeface="Consolas" panose="020B0609020204030204" pitchFamily="49" charset="0"/>
              </a:rPr>
              <a:t> fragment&lt;…&gt; &amp; c,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Fragment C */ </a:t>
            </a:r>
          </a:p>
          <a:p>
            <a:r>
              <a:rPr lang="en-US" dirty="0"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</a:rPr>
              <a:t>satf</a:t>
            </a:r>
            <a:r>
              <a:rPr lang="en-US" dirty="0"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CC9900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latin typeface="Consolas" panose="020B0609020204030204" pitchFamily="49" charset="0"/>
              </a:rPr>
              <a:t>	  </a:t>
            </a:r>
            <a:r>
              <a:rPr lang="en-US" dirty="0">
                <a:solidFill>
                  <a:srgbClr val="9DC3E6"/>
                </a:solidFill>
                <a:latin typeface="Consolas" panose="020B0609020204030204" pitchFamily="49" charset="0"/>
              </a:rPr>
              <a:t>/* Saturate to +-MAX_NORM */</a:t>
            </a:r>
          </a:p>
          <a:p>
            <a:r>
              <a:rPr lang="en-US" dirty="0"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6" name="CuadroTexto 26">
            <a:extLst>
              <a:ext uri="{FF2B5EF4-FFF2-40B4-BE49-F238E27FC236}">
                <a16:creationId xmlns:a16="http://schemas.microsoft.com/office/drawing/2014/main" id="{BE425AA3-5ED2-F448-9ADA-6253088EEE1D}"/>
              </a:ext>
            </a:extLst>
          </p:cNvPr>
          <p:cNvSpPr txBox="1"/>
          <p:nvPr/>
        </p:nvSpPr>
        <p:spPr>
          <a:xfrm>
            <a:off x="228600" y="6495225"/>
            <a:ext cx="1949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 (PUMPS 2021)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E438AB92-276A-5A4F-A798-47E5BD8DB49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69412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CB22D-BD3A-412E-980F-883F05AE7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GEMM Kernel Using MMA in Half Precision </a:t>
            </a:r>
            <a:br>
              <a:rPr lang="en-US" sz="3400" dirty="0"/>
            </a:br>
            <a:r>
              <a:rPr lang="en-US" sz="2800" dirty="0"/>
              <a:t>(1 of 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FEAF43-44B1-4052-AEB1-1CC1E256F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2736"/>
            <a:ext cx="8610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7030A0"/>
                </a:solidFill>
                <a:latin typeface="Consolas" panose="020B0609020204030204" pitchFamily="49" charset="0"/>
              </a:rPr>
              <a:t>#include &lt;</a:t>
            </a:r>
            <a:r>
              <a:rPr lang="en-US" sz="1600" dirty="0" err="1">
                <a:solidFill>
                  <a:srgbClr val="7030A0"/>
                </a:solidFill>
                <a:latin typeface="Consolas" panose="020B0609020204030204" pitchFamily="49" charset="0"/>
              </a:rPr>
              <a:t>mma.h</a:t>
            </a:r>
            <a:r>
              <a:rPr lang="en-US" sz="1600" dirty="0">
                <a:solidFill>
                  <a:srgbClr val="7030A0"/>
                </a:solidFill>
                <a:latin typeface="Consolas" panose="020B06090202040302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using namespace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nvcuda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::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wmma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__global__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onsolas" panose="020B0609020204030204" pitchFamily="49" charset="0"/>
              </a:rPr>
              <a:t>dot_wmma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half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a,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half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b,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half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c,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M,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N,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K,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float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alpha,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float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beta) ) {</a:t>
            </a:r>
          </a:p>
          <a:p>
            <a:pPr marL="0" indent="0">
              <a:buNone/>
            </a:pPr>
            <a:r>
              <a:rPr lang="sv-SE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sv-SE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sv-SE" sz="1600" dirty="0">
                <a:solidFill>
                  <a:srgbClr val="000000"/>
                </a:solidFill>
                <a:latin typeface="Consolas" panose="020B0609020204030204" pitchFamily="49" charset="0"/>
              </a:rPr>
              <a:t> lda = M; </a:t>
            </a:r>
            <a:r>
              <a:rPr lang="sv-SE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sv-SE" sz="1600" dirty="0">
                <a:solidFill>
                  <a:srgbClr val="000000"/>
                </a:solidFill>
                <a:latin typeface="Consolas" panose="020B0609020204030204" pitchFamily="49" charset="0"/>
              </a:rPr>
              <a:t> ldb = K; </a:t>
            </a:r>
            <a:r>
              <a:rPr lang="sv-SE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sv-SE" sz="1600" dirty="0">
                <a:solidFill>
                  <a:srgbClr val="000000"/>
                </a:solidFill>
                <a:latin typeface="Consolas" panose="020B0609020204030204" pitchFamily="49" charset="0"/>
              </a:rPr>
              <a:t> ldc = M;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warp_m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blockIdx.x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blockDim.x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threadIdx.x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/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warpSize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warp_n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blockIdx.y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blockDim.y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threadIdx.y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fragment&lt;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matrix_a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16, 16, 16,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half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col_major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a_frag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fragment&lt;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matrix_b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16, 16, 16,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half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row_major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b_frag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fragment&lt;accumulator, 16, 16, 16,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half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acc_frag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fragment&lt;accumulator, 16, 16, 16,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half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c_frag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fr-FR" sz="1600" dirty="0" err="1">
                <a:solidFill>
                  <a:srgbClr val="002060"/>
                </a:solidFill>
                <a:latin typeface="Consolas" panose="020B0609020204030204" pitchFamily="49" charset="0"/>
              </a:rPr>
              <a:t>fill_fragment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fr-FR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acc_frag</a:t>
            </a:r>
            <a:r>
              <a:rPr lang="fr-FR" sz="1600" dirty="0">
                <a:solidFill>
                  <a:srgbClr val="000000"/>
                </a:solidFill>
                <a:latin typeface="Consolas" panose="020B0609020204030204" pitchFamily="49" charset="0"/>
              </a:rPr>
              <a:t>, 0.0f);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CuadroTexto 26">
            <a:extLst>
              <a:ext uri="{FF2B5EF4-FFF2-40B4-BE49-F238E27FC236}">
                <a16:creationId xmlns:a16="http://schemas.microsoft.com/office/drawing/2014/main" id="{AC8FDC93-5704-E847-B9E4-801332840035}"/>
              </a:ext>
            </a:extLst>
          </p:cNvPr>
          <p:cNvSpPr txBox="1"/>
          <p:nvPr/>
        </p:nvSpPr>
        <p:spPr>
          <a:xfrm>
            <a:off x="228600" y="6495225"/>
            <a:ext cx="1949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 (PUMPS 2021)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A3CBD64-FFFF-214F-92D1-B4F597179C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888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/>
          <a:lstStyle/>
          <a:p>
            <a:r>
              <a:rPr lang="en-US" dirty="0"/>
              <a:t>Parallel Histogram Computation: Iteration 2</a:t>
            </a:r>
          </a:p>
        </p:txBody>
      </p:sp>
      <p:sp>
        <p:nvSpPr>
          <p:cNvPr id="5734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All threads move to the next section of the input</a:t>
            </a:r>
          </a:p>
          <a:p>
            <a:pPr lvl="1"/>
            <a:r>
              <a:rPr lang="en-US" dirty="0"/>
              <a:t>Each thread moves to element </a:t>
            </a:r>
            <a:r>
              <a:rPr lang="en-US" dirty="0" err="1">
                <a:solidFill>
                  <a:srgbClr val="7030A0"/>
                </a:solidFill>
              </a:rPr>
              <a:t>threadID</a:t>
            </a:r>
            <a:r>
              <a:rPr lang="en-US" dirty="0">
                <a:solidFill>
                  <a:srgbClr val="7030A0"/>
                </a:solidFill>
              </a:rPr>
              <a:t> + #threads</a:t>
            </a:r>
          </a:p>
        </p:txBody>
      </p:sp>
      <p:sp>
        <p:nvSpPr>
          <p:cNvPr id="8" name="Rectangle 7"/>
          <p:cNvSpPr/>
          <p:nvPr/>
        </p:nvSpPr>
        <p:spPr>
          <a:xfrm>
            <a:off x="10750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</a:p>
        </p:txBody>
      </p:sp>
      <p:sp>
        <p:nvSpPr>
          <p:cNvPr id="9" name="Rectangle 8"/>
          <p:cNvSpPr/>
          <p:nvPr/>
        </p:nvSpPr>
        <p:spPr>
          <a:xfrm>
            <a:off x="49471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_</a:t>
            </a:r>
          </a:p>
        </p:txBody>
      </p:sp>
      <p:sp>
        <p:nvSpPr>
          <p:cNvPr id="10" name="Rectangle 9"/>
          <p:cNvSpPr/>
          <p:nvPr/>
        </p:nvSpPr>
        <p:spPr>
          <a:xfrm>
            <a:off x="88191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6912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5632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L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4353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3074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U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81794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0515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59235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97956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36677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_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75397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14118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_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23883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69000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0280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91559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52838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H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85162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46441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07721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O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626029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M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23888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2951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4" name="Rectangle 43"/>
          <p:cNvSpPr/>
          <p:nvPr/>
        </p:nvSpPr>
        <p:spPr>
          <a:xfrm>
            <a:off x="99377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00344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3636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37737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73355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75130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11455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12522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49237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49915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8622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sp>
        <p:nvSpPr>
          <p:cNvPr id="55" name="Rectangle 54"/>
          <p:cNvSpPr/>
          <p:nvPr/>
        </p:nvSpPr>
        <p:spPr>
          <a:xfrm>
            <a:off x="287308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2242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24701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58140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62094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0" name="Rectangle 59"/>
          <p:cNvSpPr/>
          <p:nvPr/>
        </p:nvSpPr>
        <p:spPr>
          <a:xfrm>
            <a:off x="39481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J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99486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31482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63" name="Rectangle 62"/>
          <p:cNvSpPr/>
          <p:nvPr/>
        </p:nvSpPr>
        <p:spPr>
          <a:xfrm>
            <a:off x="436879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716016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74272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065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11665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5446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49058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5827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71" name="Rectangle 70"/>
          <p:cNvSpPr/>
          <p:nvPr/>
        </p:nvSpPr>
        <p:spPr>
          <a:xfrm>
            <a:off x="586450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208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74" name="Rectangle 73"/>
          <p:cNvSpPr/>
          <p:nvPr/>
        </p:nvSpPr>
        <p:spPr>
          <a:xfrm>
            <a:off x="6589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Q</a:t>
            </a:r>
          </a:p>
        </p:txBody>
      </p:sp>
      <p:sp>
        <p:nvSpPr>
          <p:cNvPr id="76" name="Rectangle 75"/>
          <p:cNvSpPr/>
          <p:nvPr/>
        </p:nvSpPr>
        <p:spPr>
          <a:xfrm>
            <a:off x="695960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78" name="Rectangle 77"/>
          <p:cNvSpPr/>
          <p:nvPr/>
        </p:nvSpPr>
        <p:spPr>
          <a:xfrm>
            <a:off x="735084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7200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091488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84" name="Rectangle 83"/>
          <p:cNvSpPr/>
          <p:nvPr/>
        </p:nvSpPr>
        <p:spPr>
          <a:xfrm>
            <a:off x="8472488" y="5928320"/>
            <a:ext cx="642046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V …</a:t>
            </a:r>
          </a:p>
        </p:txBody>
      </p:sp>
      <p:cxnSp>
        <p:nvCxnSpPr>
          <p:cNvPr id="88" name="Straight Arrow Connector 87"/>
          <p:cNvCxnSpPr>
            <a:cxnSpLocks/>
            <a:stCxn id="98" idx="4"/>
            <a:endCxn id="47" idx="0"/>
          </p:cNvCxnSpPr>
          <p:nvPr/>
        </p:nvCxnSpPr>
        <p:spPr>
          <a:xfrm flipH="1">
            <a:off x="1567872" y="4030660"/>
            <a:ext cx="1974975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cxnSpLocks/>
            <a:stCxn id="102" idx="4"/>
            <a:endCxn id="65" idx="0"/>
          </p:cNvCxnSpPr>
          <p:nvPr/>
        </p:nvCxnSpPr>
        <p:spPr>
          <a:xfrm>
            <a:off x="1543473" y="4030660"/>
            <a:ext cx="3389751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cxnSpLocks/>
            <a:stCxn id="93" idx="4"/>
            <a:endCxn id="113" idx="0"/>
          </p:cNvCxnSpPr>
          <p:nvPr/>
        </p:nvCxnSpPr>
        <p:spPr>
          <a:xfrm>
            <a:off x="5542221" y="4030660"/>
            <a:ext cx="2756355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cxnSpLocks/>
            <a:stCxn id="4" idx="4"/>
            <a:endCxn id="65" idx="0"/>
          </p:cNvCxnSpPr>
          <p:nvPr/>
        </p:nvCxnSpPr>
        <p:spPr>
          <a:xfrm flipH="1">
            <a:off x="4933224" y="4030660"/>
            <a:ext cx="2608370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D7511976-D918-524E-AECD-733558469C0A}"/>
              </a:ext>
            </a:extLst>
          </p:cNvPr>
          <p:cNvGrpSpPr/>
          <p:nvPr/>
        </p:nvGrpSpPr>
        <p:grpSpPr>
          <a:xfrm>
            <a:off x="676177" y="3270644"/>
            <a:ext cx="7732713" cy="760016"/>
            <a:chOff x="583703" y="3742519"/>
            <a:chExt cx="7732713" cy="76001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6FB5F83-166A-1E4D-8B98-E989409EDF69}"/>
                </a:ext>
              </a:extLst>
            </p:cNvPr>
            <p:cNvGrpSpPr/>
            <p:nvPr/>
          </p:nvGrpSpPr>
          <p:grpSpPr>
            <a:xfrm>
              <a:off x="6581824" y="3742519"/>
              <a:ext cx="1734592" cy="760016"/>
              <a:chOff x="1835696" y="2276872"/>
              <a:chExt cx="1734592" cy="760016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0A59351-AA81-B140-A9F8-A8229C410D00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3</a:t>
                </a:r>
              </a:p>
            </p:txBody>
          </p:sp>
          <p:sp>
            <p:nvSpPr>
              <p:cNvPr id="91" name="Freeform 124">
                <a:extLst>
                  <a:ext uri="{FF2B5EF4-FFF2-40B4-BE49-F238E27FC236}">
                    <a16:creationId xmlns:a16="http://schemas.microsoft.com/office/drawing/2014/main" id="{75E7FEE7-8A30-9E47-BCE4-06B9E72CF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0D34E672-6FA0-C64F-A1E8-69FEB2DE112E}"/>
                </a:ext>
              </a:extLst>
            </p:cNvPr>
            <p:cNvGrpSpPr/>
            <p:nvPr/>
          </p:nvGrpSpPr>
          <p:grpSpPr>
            <a:xfrm>
              <a:off x="4582451" y="3742519"/>
              <a:ext cx="1734592" cy="760016"/>
              <a:chOff x="1835696" y="2276872"/>
              <a:chExt cx="1734592" cy="760016"/>
            </a:xfrm>
          </p:grpSpPr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53C1593F-1A87-7947-9BE3-1819442E523E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2</a:t>
                </a:r>
              </a:p>
            </p:txBody>
          </p:sp>
          <p:sp>
            <p:nvSpPr>
              <p:cNvPr id="94" name="Freeform 124">
                <a:extLst>
                  <a:ext uri="{FF2B5EF4-FFF2-40B4-BE49-F238E27FC236}">
                    <a16:creationId xmlns:a16="http://schemas.microsoft.com/office/drawing/2014/main" id="{BEE1AFDF-380A-8043-90FC-C9B748220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DB8077BE-9A8F-FA48-86A1-04A2CFF9349B}"/>
                </a:ext>
              </a:extLst>
            </p:cNvPr>
            <p:cNvGrpSpPr/>
            <p:nvPr/>
          </p:nvGrpSpPr>
          <p:grpSpPr>
            <a:xfrm>
              <a:off x="2583077" y="3742519"/>
              <a:ext cx="1734592" cy="760016"/>
              <a:chOff x="1835696" y="2276872"/>
              <a:chExt cx="1734592" cy="760016"/>
            </a:xfrm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137BE266-B361-E14D-BCBF-BAE32D546B69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1</a:t>
                </a:r>
              </a:p>
            </p:txBody>
          </p:sp>
          <p:sp>
            <p:nvSpPr>
              <p:cNvPr id="99" name="Freeform 124">
                <a:extLst>
                  <a:ext uri="{FF2B5EF4-FFF2-40B4-BE49-F238E27FC236}">
                    <a16:creationId xmlns:a16="http://schemas.microsoft.com/office/drawing/2014/main" id="{FD4C22E3-311D-A44B-BCC4-0C1674DE27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5DCE6598-25B2-3C4C-9110-43B25BA3C6D5}"/>
                </a:ext>
              </a:extLst>
            </p:cNvPr>
            <p:cNvGrpSpPr/>
            <p:nvPr/>
          </p:nvGrpSpPr>
          <p:grpSpPr>
            <a:xfrm>
              <a:off x="583703" y="3742519"/>
              <a:ext cx="1734592" cy="760016"/>
              <a:chOff x="1835696" y="2276872"/>
              <a:chExt cx="1734592" cy="760016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D9D70190-551E-AA45-9ACE-ABD9BD781651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0</a:t>
                </a:r>
              </a:p>
            </p:txBody>
          </p:sp>
          <p:sp>
            <p:nvSpPr>
              <p:cNvPr id="103" name="Freeform 124">
                <a:extLst>
                  <a:ext uri="{FF2B5EF4-FFF2-40B4-BE49-F238E27FC236}">
                    <a16:creationId xmlns:a16="http://schemas.microsoft.com/office/drawing/2014/main" id="{67D3C365-A2BA-CF42-A74C-8D03EFDEB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</p:grpSp>
      <p:cxnSp>
        <p:nvCxnSpPr>
          <p:cNvPr id="86" name="Straight Arrow Connector 85"/>
          <p:cNvCxnSpPr>
            <a:cxnSpLocks/>
            <a:stCxn id="13" idx="2"/>
            <a:endCxn id="98" idx="0"/>
          </p:cNvCxnSpPr>
          <p:nvPr/>
        </p:nvCxnSpPr>
        <p:spPr>
          <a:xfrm>
            <a:off x="2234034" y="2565013"/>
            <a:ext cx="1308813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cxnSpLocks/>
            <a:stCxn id="14" idx="2"/>
            <a:endCxn id="93" idx="0"/>
          </p:cNvCxnSpPr>
          <p:nvPr/>
        </p:nvCxnSpPr>
        <p:spPr>
          <a:xfrm>
            <a:off x="2621240" y="2565013"/>
            <a:ext cx="2920981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cxnSpLocks/>
            <a:stCxn id="15" idx="2"/>
            <a:endCxn id="4" idx="0"/>
          </p:cNvCxnSpPr>
          <p:nvPr/>
        </p:nvCxnSpPr>
        <p:spPr>
          <a:xfrm>
            <a:off x="3008446" y="2565013"/>
            <a:ext cx="4533148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>
            <a:extLst>
              <a:ext uri="{FF2B5EF4-FFF2-40B4-BE49-F238E27FC236}">
                <a16:creationId xmlns:a16="http://schemas.microsoft.com/office/drawing/2014/main" id="{88F50D30-2541-FD46-92CB-E9ACF4CC8DCC}"/>
              </a:ext>
            </a:extLst>
          </p:cNvPr>
          <p:cNvSpPr/>
          <p:nvPr/>
        </p:nvSpPr>
        <p:spPr>
          <a:xfrm>
            <a:off x="2460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_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E447F13-524E-0643-834D-C9578342F743}"/>
              </a:ext>
            </a:extLst>
          </p:cNvPr>
          <p:cNvSpPr/>
          <p:nvPr/>
        </p:nvSpPr>
        <p:spPr>
          <a:xfrm>
            <a:off x="25558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cxnSp>
        <p:nvCxnSpPr>
          <p:cNvPr id="90" name="Straight Arrow Connector 89"/>
          <p:cNvCxnSpPr>
            <a:cxnSpLocks/>
            <a:stCxn id="12" idx="2"/>
            <a:endCxn id="102" idx="0"/>
          </p:cNvCxnSpPr>
          <p:nvPr/>
        </p:nvCxnSpPr>
        <p:spPr>
          <a:xfrm flipH="1">
            <a:off x="1543473" y="2565013"/>
            <a:ext cx="303355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D21138F7-D979-084E-927D-28567C49316D}"/>
              </a:ext>
            </a:extLst>
          </p:cNvPr>
          <p:cNvSpPr/>
          <p:nvPr/>
        </p:nvSpPr>
        <p:spPr>
          <a:xfrm>
            <a:off x="623843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4DB569F-0669-2940-8C19-FEC926027CB2}"/>
              </a:ext>
            </a:extLst>
          </p:cNvPr>
          <p:cNvSpPr/>
          <p:nvPr/>
        </p:nvSpPr>
        <p:spPr>
          <a:xfrm>
            <a:off x="661236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EDCDA46-2598-EB4E-8DCB-AB1223A4835F}"/>
              </a:ext>
            </a:extLst>
          </p:cNvPr>
          <p:cNvSpPr/>
          <p:nvPr/>
        </p:nvSpPr>
        <p:spPr>
          <a:xfrm>
            <a:off x="698629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D32A0C-D0F4-3141-8F7A-F19F88169B06}"/>
              </a:ext>
            </a:extLst>
          </p:cNvPr>
          <p:cNvSpPr/>
          <p:nvPr/>
        </p:nvSpPr>
        <p:spPr>
          <a:xfrm>
            <a:off x="736022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F26B8D81-411C-464B-B99F-F976ED64329E}"/>
              </a:ext>
            </a:extLst>
          </p:cNvPr>
          <p:cNvSpPr/>
          <p:nvPr/>
        </p:nvSpPr>
        <p:spPr>
          <a:xfrm>
            <a:off x="773414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FA6D971-3BDD-E84D-A94B-EC46612ABA87}"/>
              </a:ext>
            </a:extLst>
          </p:cNvPr>
          <p:cNvSpPr/>
          <p:nvPr/>
        </p:nvSpPr>
        <p:spPr>
          <a:xfrm>
            <a:off x="810807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E78BBBC-FB74-AC45-9F0C-1E5D899677D1}"/>
              </a:ext>
            </a:extLst>
          </p:cNvPr>
          <p:cNvSpPr/>
          <p:nvPr/>
        </p:nvSpPr>
        <p:spPr>
          <a:xfrm>
            <a:off x="8482013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BE6EB0B-A25E-1546-8942-EBD3250B405D}"/>
              </a:ext>
            </a:extLst>
          </p:cNvPr>
          <p:cNvSpPr txBox="1"/>
          <p:nvPr/>
        </p:nvSpPr>
        <p:spPr>
          <a:xfrm>
            <a:off x="2163649" y="4479503"/>
            <a:ext cx="4816703" cy="46166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 rtlCol="0">
            <a:spAutoFit/>
          </a:bodyPr>
          <a:lstStyle/>
          <a:p>
            <a:r>
              <a:rPr lang="en-CH" sz="2400" dirty="0"/>
              <a:t>We need to use </a:t>
            </a:r>
            <a:r>
              <a:rPr lang="en-CH" sz="2400" dirty="0">
                <a:solidFill>
                  <a:srgbClr val="C00000"/>
                </a:solidFill>
              </a:rPr>
              <a:t>atomic operations</a:t>
            </a:r>
          </a:p>
        </p:txBody>
      </p:sp>
      <p:sp>
        <p:nvSpPr>
          <p:cNvPr id="104" name="Slide Number Placeholder 3">
            <a:extLst>
              <a:ext uri="{FF2B5EF4-FFF2-40B4-BE49-F238E27FC236}">
                <a16:creationId xmlns:a16="http://schemas.microsoft.com/office/drawing/2014/main" id="{5289099E-8870-0D4A-A22B-4E61F05B79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0C798CD8-A4F5-1843-8940-B5442BD7CAAC}"/>
              </a:ext>
            </a:extLst>
          </p:cNvPr>
          <p:cNvSpPr/>
          <p:nvPr/>
        </p:nvSpPr>
        <p:spPr>
          <a:xfrm>
            <a:off x="137594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BA5F8FA6-54B9-2E47-8C20-DCA998D11A97}"/>
              </a:ext>
            </a:extLst>
          </p:cNvPr>
          <p:cNvSpPr/>
          <p:nvPr/>
        </p:nvSpPr>
        <p:spPr>
          <a:xfrm>
            <a:off x="474130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3F132FB-A305-D34F-82B2-46EF8ACB0D07}"/>
              </a:ext>
            </a:extLst>
          </p:cNvPr>
          <p:cNvSpPr/>
          <p:nvPr/>
        </p:nvSpPr>
        <p:spPr>
          <a:xfrm>
            <a:off x="810665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352478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CB22D-BD3A-412E-980F-883F05AE7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GEMM Kernel Using MMA in Half Precision </a:t>
            </a:r>
            <a:br>
              <a:rPr lang="en-US" sz="3400" dirty="0"/>
            </a:br>
            <a:r>
              <a:rPr lang="en-US" sz="2800" dirty="0"/>
              <a:t>(2 of 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FEAF43-44B1-4052-AEB1-1CC1E256F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2736"/>
            <a:ext cx="86106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CC9900"/>
                </a:solidFill>
                <a:latin typeface="Consolas" panose="020B0609020204030204" pitchFamily="49" charset="0"/>
              </a:rPr>
              <a:t>for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0;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&lt; K;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+= 16) {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a_row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warp_m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16;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a_col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b_row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b_col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warp_n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16;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CC9900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a_row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&lt; M &amp;&amp;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a_col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&lt; K &amp;&amp;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b_row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&lt; K &amp;&amp;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b_col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&lt; N) {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dirty="0">
                <a:solidFill>
                  <a:srgbClr val="9DC3E6"/>
                </a:solidFill>
                <a:latin typeface="Consolas" panose="020B0609020204030204" pitchFamily="49" charset="0"/>
              </a:rPr>
              <a:t>/* Load fragments in the tile */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dirty="0" err="1">
                <a:solidFill>
                  <a:srgbClr val="002060"/>
                </a:solidFill>
                <a:latin typeface="Consolas" panose="020B0609020204030204" pitchFamily="49" charset="0"/>
              </a:rPr>
              <a:t>load_matrix_sync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a_frag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a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a_row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a_col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lda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lda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dirty="0" err="1">
                <a:solidFill>
                  <a:srgbClr val="002060"/>
                </a:solidFill>
                <a:latin typeface="Consolas" panose="020B0609020204030204" pitchFamily="49" charset="0"/>
              </a:rPr>
              <a:t>load_matrix_sync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b_frag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b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b_row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b_col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ldb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ldb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dirty="0">
                <a:solidFill>
                  <a:srgbClr val="9DC3E6"/>
                </a:solidFill>
                <a:latin typeface="Consolas" panose="020B0609020204030204" pitchFamily="49" charset="0"/>
              </a:rPr>
              <a:t>/* Compute partial result and accumulate */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dirty="0" err="1">
                <a:solidFill>
                  <a:srgbClr val="002060"/>
                </a:solidFill>
                <a:latin typeface="Consolas" panose="020B0609020204030204" pitchFamily="49" charset="0"/>
              </a:rPr>
              <a:t>mma_sync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acc_frag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a_frag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b_frag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acc_frag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</p:txBody>
      </p:sp>
      <p:sp>
        <p:nvSpPr>
          <p:cNvPr id="5" name="CuadroTexto 26">
            <a:extLst>
              <a:ext uri="{FF2B5EF4-FFF2-40B4-BE49-F238E27FC236}">
                <a16:creationId xmlns:a16="http://schemas.microsoft.com/office/drawing/2014/main" id="{E176E7F1-D4C9-DD49-87DF-CE1F0465E160}"/>
              </a:ext>
            </a:extLst>
          </p:cNvPr>
          <p:cNvSpPr txBox="1"/>
          <p:nvPr/>
        </p:nvSpPr>
        <p:spPr>
          <a:xfrm>
            <a:off x="228600" y="6495225"/>
            <a:ext cx="1949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 (PUMPS 2021)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0F5A1A2-95A1-6D4C-9B63-700ECF7856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61671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CB22D-BD3A-412E-980F-883F05AE7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GEMM Kernel Using MMA in Half Precision </a:t>
            </a:r>
            <a:br>
              <a:rPr lang="en-US" sz="3400" dirty="0"/>
            </a:br>
            <a:r>
              <a:rPr lang="en-US" sz="2800" dirty="0"/>
              <a:t>(3 of 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FEAF43-44B1-4052-AEB1-1CC1E256F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2736"/>
            <a:ext cx="891540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warp_m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16; 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c_col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warp_n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16;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CC9900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&lt; M &amp;&amp;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c_col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&lt; N) {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9DC3E6"/>
                </a:solidFill>
                <a:latin typeface="Consolas" panose="020B0609020204030204" pitchFamily="49" charset="0"/>
              </a:rPr>
              <a:t>      /* Load output fragment from memory */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2060"/>
                </a:solidFill>
                <a:latin typeface="Consolas" panose="020B0609020204030204" pitchFamily="49" charset="0"/>
              </a:rPr>
              <a:t>load_matrix_sync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c_frag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c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ldc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ldc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mem_col_major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9DC3E6"/>
                </a:solidFill>
                <a:latin typeface="Consolas" panose="020B0609020204030204" pitchFamily="49" charset="0"/>
              </a:rPr>
              <a:t>      /* Update fragment with computed result */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CC9900"/>
                </a:solidFill>
                <a:latin typeface="Consolas" panose="020B0609020204030204" pitchFamily="49" charset="0"/>
              </a:rPr>
              <a:t>for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0;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&lt;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c_frag.num_elements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++) {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c_frag.x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alpha *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acc_frag.x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+ beta *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c_frag.x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9DC3E6"/>
                </a:solidFill>
                <a:latin typeface="Consolas" panose="020B0609020204030204" pitchFamily="49" charset="0"/>
              </a:rPr>
              <a:t>      /* Store output fragment */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2060"/>
                </a:solidFill>
                <a:latin typeface="Consolas" panose="020B0609020204030204" pitchFamily="49" charset="0"/>
              </a:rPr>
              <a:t>store_matrix_sync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(c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c_col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ldc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c_frag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ldc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mem_col_major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5" name="CuadroTexto 26">
            <a:extLst>
              <a:ext uri="{FF2B5EF4-FFF2-40B4-BE49-F238E27FC236}">
                <a16:creationId xmlns:a16="http://schemas.microsoft.com/office/drawing/2014/main" id="{5AB1CD69-C9AD-6840-ABA4-8FD7DA61E93F}"/>
              </a:ext>
            </a:extLst>
          </p:cNvPr>
          <p:cNvSpPr txBox="1"/>
          <p:nvPr/>
        </p:nvSpPr>
        <p:spPr>
          <a:xfrm>
            <a:off x="228600" y="6495225"/>
            <a:ext cx="194957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 (PUMPS 2021)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99D75C9-C08D-0D49-A66D-D30FF9593E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31A252-A455-7E4D-8859-45EB22A1C42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81748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sz="4400" dirty="0">
                <a:ea typeface="ＭＳ Ｐゴシック" panose="020B0600070205080204" pitchFamily="34" charset="-128"/>
              </a:rPr>
              <a:t>Systolic Arrays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4089737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>
            <a:extLst>
              <a:ext uri="{FF2B5EF4-FFF2-40B4-BE49-F238E27FC236}">
                <a16:creationId xmlns:a16="http://schemas.microsoft.com/office/drawing/2014/main" id="{CBF6F0D8-83CA-264F-8D66-FEC860915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Google TPU Generation I (~2016)</a:t>
            </a:r>
          </a:p>
        </p:txBody>
      </p:sp>
      <p:sp>
        <p:nvSpPr>
          <p:cNvPr id="87042" name="Content Placeholder 2">
            <a:extLst>
              <a:ext uri="{FF2B5EF4-FFF2-40B4-BE49-F238E27FC236}">
                <a16:creationId xmlns:a16="http://schemas.microsoft.com/office/drawing/2014/main" id="{E3C78D9C-47A0-3F4A-8719-D44502AA2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87043" name="Slide Number Placeholder 3">
            <a:extLst>
              <a:ext uri="{FF2B5EF4-FFF2-40B4-BE49-F238E27FC236}">
                <a16:creationId xmlns:a16="http://schemas.microsoft.com/office/drawing/2014/main" id="{64334E1C-B545-CC49-8CF0-961C03E583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47D24-021C-EC41-99D4-45DC935A471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7044" name="Picture 4">
            <a:extLst>
              <a:ext uri="{FF2B5EF4-FFF2-40B4-BE49-F238E27FC236}">
                <a16:creationId xmlns:a16="http://schemas.microsoft.com/office/drawing/2014/main" id="{DAE7EBA6-B27B-2B41-99A2-01F67E537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0800"/>
            <a:ext cx="91440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TextBox 5">
            <a:extLst>
              <a:ext uri="{FF2B5EF4-FFF2-40B4-BE49-F238E27FC236}">
                <a16:creationId xmlns:a16="http://schemas.microsoft.com/office/drawing/2014/main" id="{D58C8DB3-596B-3E41-8803-F43CC5920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805488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al., “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575448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Google TPU Generation II (2017)</a:t>
            </a: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491199-E330-F944-B0A7-174683ACFD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25717"/>
            <a:ext cx="5600953" cy="29034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832" y="4966156"/>
            <a:ext cx="45095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https://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www.nextplatform.com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/2017/05/17/first-depth-look-googles-new-second-generation-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tpu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/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0" y="1438870"/>
            <a:ext cx="1988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 TPU chips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1 chip in TPU1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0" y="2296120"/>
            <a:ext cx="27622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High Bandwidth Memory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DDR3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0" y="3153370"/>
            <a:ext cx="2710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Floating point operations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FP16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0" y="4010620"/>
            <a:ext cx="228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45 TFLOPS per chip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23 TOPS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8362" y="4867870"/>
            <a:ext cx="23775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Designed for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training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and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inference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only inference</a:t>
            </a:r>
          </a:p>
        </p:txBody>
      </p:sp>
    </p:spTree>
    <p:extLst>
      <p:ext uri="{BB962C8B-B14F-4D97-AF65-F5344CB8AC3E}">
        <p14:creationId xmlns:p14="http://schemas.microsoft.com/office/powerpoint/2010/main" val="371174606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839200" cy="899518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Google TPU Generation III (2019)</a:t>
            </a: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491199-E330-F944-B0A7-174683ACFD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6549769"/>
            <a:ext cx="26516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https://cloud.google.com/tpu/docs/system-architecture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4FC0E2-9BD3-EC4C-8A7C-01CECA4AE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99" y="899518"/>
            <a:ext cx="8324429" cy="47061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8770AE6-4855-5C4F-851F-F9C8729DD9BF}"/>
              </a:ext>
            </a:extLst>
          </p:cNvPr>
          <p:cNvSpPr txBox="1"/>
          <p:nvPr/>
        </p:nvSpPr>
        <p:spPr>
          <a:xfrm>
            <a:off x="381000" y="5754469"/>
            <a:ext cx="25401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32GB HBM per chip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16GB HBM in TPU2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A1D4F5-9732-864C-9D02-5D24F3C90438}"/>
              </a:ext>
            </a:extLst>
          </p:cNvPr>
          <p:cNvSpPr txBox="1"/>
          <p:nvPr/>
        </p:nvSpPr>
        <p:spPr>
          <a:xfrm>
            <a:off x="3352800" y="5754468"/>
            <a:ext cx="27837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 Matrix Units per chip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2 Matrix Units in TPU2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B86DB9-840D-0F4D-89D7-A122942658B2}"/>
              </a:ext>
            </a:extLst>
          </p:cNvPr>
          <p:cNvSpPr txBox="1"/>
          <p:nvPr/>
        </p:nvSpPr>
        <p:spPr>
          <a:xfrm>
            <a:off x="6477000" y="5754467"/>
            <a:ext cx="2587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90 TFLOPS per chip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45 TFLOPS in TPU2</a:t>
            </a:r>
          </a:p>
        </p:txBody>
      </p:sp>
    </p:spTree>
    <p:extLst>
      <p:ext uri="{BB962C8B-B14F-4D97-AF65-F5344CB8AC3E}">
        <p14:creationId xmlns:p14="http://schemas.microsoft.com/office/powerpoint/2010/main" val="159768373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Google TPU Generation IV (2021)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DD7B3E-F146-D549-8F86-317FE8F8EAF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026" name="Picture 2" descr="Google CEO Sundar Pichai presenting about the company’s latest AI chip the TPU V4 (Tensor Processing Unit version 4)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5" b="42968"/>
          <a:stretch/>
        </p:blipFill>
        <p:spPr bwMode="auto">
          <a:xfrm>
            <a:off x="990600" y="1121459"/>
            <a:ext cx="6419686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4B86DB9-840D-0F4D-89D7-A122942658B2}"/>
              </a:ext>
            </a:extLst>
          </p:cNvPr>
          <p:cNvSpPr txBox="1"/>
          <p:nvPr/>
        </p:nvSpPr>
        <p:spPr>
          <a:xfrm>
            <a:off x="5730661" y="4521991"/>
            <a:ext cx="3232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250 TFLOPS per chip in 2021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90 TFLOPS in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TPU3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B86DB9-840D-0F4D-89D7-A122942658B2}"/>
              </a:ext>
            </a:extLst>
          </p:cNvPr>
          <p:cNvSpPr txBox="1"/>
          <p:nvPr/>
        </p:nvSpPr>
        <p:spPr>
          <a:xfrm>
            <a:off x="5715000" y="5802868"/>
            <a:ext cx="2582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ExaFLOPS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per board</a:t>
            </a:r>
          </a:p>
        </p:txBody>
      </p:sp>
      <p:sp>
        <p:nvSpPr>
          <p:cNvPr id="5" name="Down Arrow 4"/>
          <p:cNvSpPr/>
          <p:nvPr/>
        </p:nvSpPr>
        <p:spPr bwMode="auto">
          <a:xfrm>
            <a:off x="6712335" y="5226156"/>
            <a:ext cx="381000" cy="565044"/>
          </a:xfrm>
          <a:prstGeom prst="downArrow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770AE6-4855-5C4F-851F-F9C8729DD9BF}"/>
              </a:ext>
            </a:extLst>
          </p:cNvPr>
          <p:cNvSpPr txBox="1"/>
          <p:nvPr/>
        </p:nvSpPr>
        <p:spPr>
          <a:xfrm>
            <a:off x="990600" y="4694490"/>
            <a:ext cx="428194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New ML applications (vs.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TPU3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):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vision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Natural Language Processing (NLP)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Recommender system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Reinforcement learning that plays Go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2" y="6448980"/>
            <a:ext cx="78617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https://spectrum.ieee.org/tech-talk/computing/hardware/heres-how-googles-tpu-v4-ai-chip-stacked-up-in-training-tests</a:t>
            </a:r>
          </a:p>
        </p:txBody>
      </p:sp>
    </p:spTree>
    <p:extLst>
      <p:ext uri="{BB962C8B-B14F-4D97-AF65-F5344CB8AC3E}">
        <p14:creationId xmlns:p14="http://schemas.microsoft.com/office/powerpoint/2010/main" val="29006784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>
            <a:extLst>
              <a:ext uri="{FF2B5EF4-FFF2-40B4-BE49-F238E27FC236}">
                <a16:creationId xmlns:a16="http://schemas.microsoft.com/office/drawing/2014/main" id="{5168F5DC-307D-D74B-8763-CAAA03547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775700" cy="900000"/>
          </a:xfrm>
        </p:spPr>
        <p:txBody>
          <a:bodyPr anchor="ctr"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An Example Modern Systolic Array: TPU (II)</a:t>
            </a:r>
          </a:p>
        </p:txBody>
      </p:sp>
      <p:sp>
        <p:nvSpPr>
          <p:cNvPr id="88066" name="Slide Number Placeholder 3">
            <a:extLst>
              <a:ext uri="{FF2B5EF4-FFF2-40B4-BE49-F238E27FC236}">
                <a16:creationId xmlns:a16="http://schemas.microsoft.com/office/drawing/2014/main" id="{E028C3CB-5025-EB4E-8118-2C4E59D19B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599F66-A283-D146-BD00-F6CFE108E8A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8067" name="Picture 4">
            <a:extLst>
              <a:ext uri="{FF2B5EF4-FFF2-40B4-BE49-F238E27FC236}">
                <a16:creationId xmlns:a16="http://schemas.microsoft.com/office/drawing/2014/main" id="{57D3FEF3-3D27-9847-85C7-3A713D89E9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TextBox 5">
            <a:extLst>
              <a:ext uri="{FF2B5EF4-FFF2-40B4-BE49-F238E27FC236}">
                <a16:creationId xmlns:a16="http://schemas.microsoft.com/office/drawing/2014/main" id="{9C3ABED2-934B-6740-8BEC-F44404299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062663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 et al., 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88069" name="Picture 7">
            <a:extLst>
              <a:ext uri="{FF2B5EF4-FFF2-40B4-BE49-F238E27FC236}">
                <a16:creationId xmlns:a16="http://schemas.microsoft.com/office/drawing/2014/main" id="{407D4CDB-8641-914F-A615-DC6125BB1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889250"/>
            <a:ext cx="40513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93697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F89B80B-DD87-3240-931D-CBBCFF2D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1124744"/>
            <a:ext cx="5033368" cy="51937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D9065E-A58B-3248-A288-A8192F130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2D Systolic Array Computation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48A7DB-7452-DD40-841C-AE9715578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Multiply two 3x3 matrices (inputs)</a:t>
            </a:r>
          </a:p>
          <a:p>
            <a:pPr lvl="1"/>
            <a:r>
              <a:rPr lang="en-US" dirty="0"/>
              <a:t>Keep the final result in PE accumulators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0AF289-1F82-6040-B611-6C45C7B094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D7B3E-F146-D549-8F86-317FE8F8EAF3}" type="slidenum">
              <a:rPr lang="en-US" altLang="en-US" smtClean="0"/>
              <a:pPr/>
              <a:t>78</a:t>
            </a:fld>
            <a:endParaRPr lang="en-US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15FF1E-53A8-5F48-A3DD-D65D9B38A9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38" y="2092262"/>
            <a:ext cx="4724400" cy="965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C61AEC-8A5D-0D4E-BAA2-C034ACEA09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39083"/>
            <a:ext cx="2458792" cy="20262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E3C25D3-53AE-8043-AE87-485CD2E1DE0B}"/>
              </a:ext>
            </a:extLst>
          </p:cNvPr>
          <p:cNvSpPr txBox="1"/>
          <p:nvPr/>
        </p:nvSpPr>
        <p:spPr>
          <a:xfrm>
            <a:off x="1103677" y="5321673"/>
            <a:ext cx="7896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P = 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9CBA41-B131-094B-A9E1-87120B1ACCFA}"/>
              </a:ext>
            </a:extLst>
          </p:cNvPr>
          <p:cNvSpPr txBox="1"/>
          <p:nvPr/>
        </p:nvSpPr>
        <p:spPr>
          <a:xfrm>
            <a:off x="1103677" y="5633339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Q = 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B566A2-177B-6F4D-BE3A-F13658D48FF1}"/>
              </a:ext>
            </a:extLst>
          </p:cNvPr>
          <p:cNvSpPr txBox="1"/>
          <p:nvPr/>
        </p:nvSpPr>
        <p:spPr>
          <a:xfrm>
            <a:off x="1103677" y="6002671"/>
            <a:ext cx="1492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R = R + M*N</a:t>
            </a:r>
          </a:p>
        </p:txBody>
      </p:sp>
    </p:spTree>
    <p:extLst>
      <p:ext uri="{BB962C8B-B14F-4D97-AF65-F5344CB8AC3E}">
        <p14:creationId xmlns:p14="http://schemas.microsoft.com/office/powerpoint/2010/main" val="112658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6350"/>
            <a:ext cx="8991600" cy="902370"/>
          </a:xfrm>
        </p:spPr>
        <p:txBody>
          <a:bodyPr anchor="ctr"/>
          <a:lstStyle/>
          <a:p>
            <a:r>
              <a:rPr lang="en-US" altLang="en-US" sz="3800" dirty="0">
                <a:solidFill>
                  <a:srgbClr val="006633"/>
                </a:solidFill>
                <a:ea typeface="ＭＳ Ｐゴシック" panose="020B0600070205080204" pitchFamily="34" charset="-128"/>
              </a:rPr>
              <a:t>An Example Modern Systolic Array: TPU (III)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491199-E330-F944-B0A7-174683ACFD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9091" name="Picture 4">
            <a:extLst>
              <a:ext uri="{FF2B5EF4-FFF2-40B4-BE49-F238E27FC236}">
                <a16:creationId xmlns:a16="http://schemas.microsoft.com/office/drawing/2014/main" id="{E795BB9E-5CE1-BB4E-990A-006605D498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811213"/>
            <a:ext cx="5791200" cy="604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31657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Histogram Privatization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  <a:ea typeface="ヒラギノ角ゴ Pro W3" pitchFamily="-108" charset="-128"/>
                <a:cs typeface="ヒラギノ角ゴ Pro W3" pitchFamily="-108" charset="-128"/>
              </a:rPr>
              <a:t>Privatization</a:t>
            </a:r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: Per-block sub-histograms in shared memory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Threads use atomic operations in shared memory</a:t>
            </a: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724" y="1946527"/>
            <a:ext cx="2202553" cy="2202553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0495" y="4567690"/>
            <a:ext cx="5396227" cy="328288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6343" y="5599086"/>
            <a:ext cx="1485900" cy="406400"/>
          </a:xfrm>
          <a:prstGeom prst="rect">
            <a:avLst/>
          </a:prstGeom>
        </p:spPr>
      </p:pic>
      <p:sp>
        <p:nvSpPr>
          <p:cNvPr id="26" name="CuadroTexto 25"/>
          <p:cNvSpPr txBox="1"/>
          <p:nvPr/>
        </p:nvSpPr>
        <p:spPr>
          <a:xfrm>
            <a:off x="1808615" y="42862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0’s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7" name="CuadroTexto 26"/>
          <p:cNvSpPr txBox="1"/>
          <p:nvPr/>
        </p:nvSpPr>
        <p:spPr>
          <a:xfrm>
            <a:off x="319815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1’s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8" name="CuadroTexto 27"/>
          <p:cNvSpPr txBox="1"/>
          <p:nvPr/>
        </p:nvSpPr>
        <p:spPr>
          <a:xfrm>
            <a:off x="460443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2’s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9" name="CuadroTexto 28"/>
          <p:cNvSpPr txBox="1"/>
          <p:nvPr/>
        </p:nvSpPr>
        <p:spPr>
          <a:xfrm>
            <a:off x="6046313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3’s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30" name="CuadroTexto 29"/>
          <p:cNvSpPr txBox="1"/>
          <p:nvPr/>
        </p:nvSpPr>
        <p:spPr>
          <a:xfrm>
            <a:off x="5346415" y="5624144"/>
            <a:ext cx="1310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Global memory</a:t>
            </a:r>
          </a:p>
        </p:txBody>
      </p:sp>
      <p:sp>
        <p:nvSpPr>
          <p:cNvPr id="31" name="CuadroTexto 30"/>
          <p:cNvSpPr txBox="1"/>
          <p:nvPr/>
        </p:nvSpPr>
        <p:spPr>
          <a:xfrm>
            <a:off x="3880826" y="6001543"/>
            <a:ext cx="1307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Final histogram</a:t>
            </a:r>
          </a:p>
        </p:txBody>
      </p:sp>
      <p:sp>
        <p:nvSpPr>
          <p:cNvPr id="32" name="CuadroTexto 31"/>
          <p:cNvSpPr txBox="1"/>
          <p:nvPr/>
        </p:nvSpPr>
        <p:spPr>
          <a:xfrm>
            <a:off x="531473" y="4563294"/>
            <a:ext cx="1349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Shared memory</a:t>
            </a:r>
          </a:p>
        </p:txBody>
      </p:sp>
      <p:cxnSp>
        <p:nvCxnSpPr>
          <p:cNvPr id="33" name="Conector recto de flecha 32"/>
          <p:cNvCxnSpPr/>
          <p:nvPr/>
        </p:nvCxnSpPr>
        <p:spPr>
          <a:xfrm flipH="1">
            <a:off x="5067687" y="4922357"/>
            <a:ext cx="1589354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/>
          <p:cNvCxnSpPr/>
          <p:nvPr/>
        </p:nvCxnSpPr>
        <p:spPr>
          <a:xfrm>
            <a:off x="2484536" y="4895978"/>
            <a:ext cx="1696605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de flecha 36"/>
          <p:cNvCxnSpPr/>
          <p:nvPr/>
        </p:nvCxnSpPr>
        <p:spPr>
          <a:xfrm flipH="1">
            <a:off x="4780159" y="4895978"/>
            <a:ext cx="556766" cy="7281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/>
          <p:cNvCxnSpPr/>
          <p:nvPr/>
        </p:nvCxnSpPr>
        <p:spPr>
          <a:xfrm>
            <a:off x="3880827" y="4871071"/>
            <a:ext cx="527941" cy="7280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20" name="CuadroTexto 29">
            <a:extLst>
              <a:ext uri="{FF2B5EF4-FFF2-40B4-BE49-F238E27FC236}">
                <a16:creationId xmlns:a16="http://schemas.microsoft.com/office/drawing/2014/main" id="{26191C57-5FA0-0145-983F-9FA0362EDE44}"/>
              </a:ext>
            </a:extLst>
          </p:cNvPr>
          <p:cNvSpPr txBox="1"/>
          <p:nvPr/>
        </p:nvSpPr>
        <p:spPr>
          <a:xfrm>
            <a:off x="6063044" y="5114795"/>
            <a:ext cx="1544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Parallel reduction</a:t>
            </a:r>
          </a:p>
        </p:txBody>
      </p:sp>
    </p:spTree>
    <p:extLst>
      <p:ext uri="{BB962C8B-B14F-4D97-AF65-F5344CB8AC3E}">
        <p14:creationId xmlns:p14="http://schemas.microsoft.com/office/powerpoint/2010/main" val="203600380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99B48-DF19-674B-AD4E-36644D4DD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Lecture on Systolic Arrays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55C92E-386F-5E4D-A6D0-CD00F29782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9DD7B3E-F146-D549-8F86-317FE8F8EAF3}" type="slidenum">
              <a:rPr lang="en-US" altLang="en-US" smtClean="0"/>
              <a:pPr/>
              <a:t>80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6B0C06-06A2-564C-B1EB-573602085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032" y="933933"/>
            <a:ext cx="6395937" cy="540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AF20B2-FF21-6249-9D00-4428988AD50C}"/>
              </a:ext>
            </a:extLst>
          </p:cNvPr>
          <p:cNvSpPr txBox="1"/>
          <p:nvPr/>
        </p:nvSpPr>
        <p:spPr>
          <a:xfrm>
            <a:off x="2530223" y="6444044"/>
            <a:ext cx="4083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https://youtu.be/UtLy4Yagdys?t=2948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58433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66EFC1E-40D3-8B48-BF55-90304E6763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81" r="7795"/>
          <a:stretch/>
        </p:blipFill>
        <p:spPr>
          <a:xfrm>
            <a:off x="5849415" y="2355206"/>
            <a:ext cx="3115073" cy="3672408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Recommended Readings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124744"/>
            <a:ext cx="8735888" cy="5256584"/>
          </a:xfrm>
        </p:spPr>
        <p:txBody>
          <a:bodyPr>
            <a:norm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Hwu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Kirk, 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Programming Massively Parallel Processors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Third Edition, 2017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7 - Parallel patterns —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convolution: An introduction to 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stencil computation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16 - Application case study —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machine learning</a:t>
            </a:r>
          </a:p>
          <a:p>
            <a:pPr marL="344487" lvl="1" indent="0">
              <a:buNone/>
            </a:pPr>
            <a:endParaRPr lang="en-US" altLang="ja-JP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81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42759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Recommended Readings (II)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124744"/>
            <a:ext cx="8735888" cy="5256584"/>
          </a:xfrm>
        </p:spPr>
        <p:txBody>
          <a:bodyPr>
            <a:norm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Hwu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Kirk and El Hajj, 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Programming Massively Parallel Processors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Fourth Edition, 2022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7 - Convolution: An introduction to 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constant memory and caching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8 - Stencil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16 - Deep learning</a:t>
            </a:r>
          </a:p>
          <a:p>
            <a:pPr marL="344487" lvl="1" indent="0">
              <a:buNone/>
            </a:pPr>
            <a:endParaRPr lang="en-US" altLang="ja-JP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82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9ECA4F-0857-4944-8DAA-C32FBBBB3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503" y="2423490"/>
            <a:ext cx="2894697" cy="358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0357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21 November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dirty="0"/>
              <a:t>Parallel Patterns: Convolution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996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Convolution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04730161"/>
      </p:ext>
    </p:extLst>
  </p:cSld>
  <p:clrMapOvr>
    <a:masterClrMapping/>
  </p:clrMapOvr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3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4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5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5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5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5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64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8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9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9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24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_Office 테마">
  <a:themeElements>
    <a:clrScheme name="기본">
      <a:dk1>
        <a:sysClr val="windowText" lastClr="000000"/>
      </a:dk1>
      <a:lt1>
        <a:sysClr val="window" lastClr="FFFFFF"/>
      </a:lt1>
      <a:dk2>
        <a:srgbClr val="1B6AA3"/>
      </a:dk2>
      <a:lt2>
        <a:srgbClr val="FFFFFF"/>
      </a:lt2>
      <a:accent1>
        <a:srgbClr val="5DA5DA"/>
      </a:accent1>
      <a:accent2>
        <a:srgbClr val="FAA43A"/>
      </a:accent2>
      <a:accent3>
        <a:srgbClr val="60BD68"/>
      </a:accent3>
      <a:accent4>
        <a:srgbClr val="F17CB0"/>
      </a:accent4>
      <a:accent5>
        <a:srgbClr val="B2912F"/>
      </a:accent5>
      <a:accent6>
        <a:srgbClr val="307D99"/>
      </a:accent6>
      <a:hlink>
        <a:srgbClr val="0563C1"/>
      </a:hlink>
      <a:folHlink>
        <a:srgbClr val="954F72"/>
      </a:folHlink>
    </a:clrScheme>
    <a:fontScheme name="Calibri - 나눔고딕">
      <a:majorFont>
        <a:latin typeface="Calibri"/>
        <a:ea typeface="나눔고딕"/>
        <a:cs typeface=""/>
      </a:majorFont>
      <a:minorFont>
        <a:latin typeface="Calibri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13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4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15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15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Ed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Office Theme">
  <a:themeElements>
    <a:clrScheme name="Custom 7">
      <a:dk1>
        <a:srgbClr val="990000"/>
      </a:dk1>
      <a:lt1>
        <a:srgbClr val="FFFFFF"/>
      </a:lt1>
      <a:dk2>
        <a:srgbClr val="FFFFFF"/>
      </a:dk2>
      <a:lt2>
        <a:srgbClr val="FFFFFF"/>
      </a:lt2>
      <a:accent1>
        <a:srgbClr val="606060"/>
      </a:accent1>
      <a:accent2>
        <a:srgbClr val="A9A9A9"/>
      </a:accent2>
      <a:accent3>
        <a:srgbClr val="CCCCCC"/>
      </a:accent3>
      <a:accent4>
        <a:srgbClr val="990000"/>
      </a:accent4>
      <a:accent5>
        <a:srgbClr val="000000"/>
      </a:accent5>
      <a:accent6>
        <a:srgbClr val="969696"/>
      </a:accent6>
      <a:hlink>
        <a:srgbClr val="990000"/>
      </a:hlink>
      <a:folHlink>
        <a:srgbClr val="AEAE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177673</TotalTime>
  <Words>6947</Words>
  <Application>Microsoft Macintosh PowerPoint</Application>
  <PresentationFormat>On-screen Show (4:3)</PresentationFormat>
  <Paragraphs>1435</Paragraphs>
  <Slides>83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30</vt:i4>
      </vt:variant>
      <vt:variant>
        <vt:lpstr>Slide Titles</vt:lpstr>
      </vt:variant>
      <vt:variant>
        <vt:i4>83</vt:i4>
      </vt:variant>
    </vt:vector>
  </HeadingPairs>
  <TitlesOfParts>
    <vt:vector size="125" baseType="lpstr">
      <vt:lpstr>Arial</vt:lpstr>
      <vt:lpstr>Calibri</vt:lpstr>
      <vt:lpstr>Calibri Light</vt:lpstr>
      <vt:lpstr>Consolas</vt:lpstr>
      <vt:lpstr>Courier</vt:lpstr>
      <vt:lpstr>Garamond</vt:lpstr>
      <vt:lpstr>Helvetica</vt:lpstr>
      <vt:lpstr>Palatino</vt:lpstr>
      <vt:lpstr>Tahoma</vt:lpstr>
      <vt:lpstr>Times New Roman</vt:lpstr>
      <vt:lpstr>Verdana</vt:lpstr>
      <vt:lpstr>Wingdings</vt:lpstr>
      <vt:lpstr>Edge</vt:lpstr>
      <vt:lpstr>1_Edge</vt:lpstr>
      <vt:lpstr>3_Edge</vt:lpstr>
      <vt:lpstr>4_Edge</vt:lpstr>
      <vt:lpstr>6_Edge</vt:lpstr>
      <vt:lpstr>8_Edge</vt:lpstr>
      <vt:lpstr>2_Office Theme</vt:lpstr>
      <vt:lpstr>9_Edge</vt:lpstr>
      <vt:lpstr>17_Edge</vt:lpstr>
      <vt:lpstr>13_Edge</vt:lpstr>
      <vt:lpstr>23_Edge</vt:lpstr>
      <vt:lpstr>35_Edge</vt:lpstr>
      <vt:lpstr>39_Edge</vt:lpstr>
      <vt:lpstr>49_Edge</vt:lpstr>
      <vt:lpstr>56_Edge</vt:lpstr>
      <vt:lpstr>57_Edge</vt:lpstr>
      <vt:lpstr>58_Edge</vt:lpstr>
      <vt:lpstr>59_Edge</vt:lpstr>
      <vt:lpstr>64_Edge</vt:lpstr>
      <vt:lpstr>85_Edge</vt:lpstr>
      <vt:lpstr>90_Edge</vt:lpstr>
      <vt:lpstr>91_Edge</vt:lpstr>
      <vt:lpstr>1_Metropolitan_bullet</vt:lpstr>
      <vt:lpstr>98_Edge</vt:lpstr>
      <vt:lpstr>1_Office 테마</vt:lpstr>
      <vt:lpstr>136_Edge</vt:lpstr>
      <vt:lpstr>148_Edge</vt:lpstr>
      <vt:lpstr>151_Edge</vt:lpstr>
      <vt:lpstr>152_Edge</vt:lpstr>
      <vt:lpstr>1_Office Theme</vt:lpstr>
      <vt:lpstr>P&amp;S Heterogeneous Systems  Parallel Patterns: Convolution</vt:lpstr>
      <vt:lpstr>Parallel Patterns</vt:lpstr>
      <vt:lpstr>Reduction Operation</vt:lpstr>
      <vt:lpstr>Divergence-Free Mapping (I)</vt:lpstr>
      <vt:lpstr>Divergence-Free Mapping (II)</vt:lpstr>
      <vt:lpstr>Histogram Computation</vt:lpstr>
      <vt:lpstr>Parallel Histogram Computation: Iteration 2</vt:lpstr>
      <vt:lpstr>Histogram Privatization</vt:lpstr>
      <vt:lpstr>Convolution</vt:lpstr>
      <vt:lpstr>Convolution and its Applications</vt:lpstr>
      <vt:lpstr>1D Convolution Example</vt:lpstr>
      <vt:lpstr>1D Convolution Example: Next Element</vt:lpstr>
      <vt:lpstr>1D Convolution Boundary Condition</vt:lpstr>
      <vt:lpstr>1D Convolution Kernel  with Boundary Condition Handling*</vt:lpstr>
      <vt:lpstr>Recall: Memory Hierarchy in CUDA Programs</vt:lpstr>
      <vt:lpstr>Memory in the GPU Architecture</vt:lpstr>
      <vt:lpstr>Storing the Mask in Constant Memory</vt:lpstr>
      <vt:lpstr>1D Convolution Kernel  with Boundary Condition Handling and Constant Cache for M</vt:lpstr>
      <vt:lpstr>Recall: Data Reuse: Tiling</vt:lpstr>
      <vt:lpstr>Tiled 1D Convolution Basic Idea</vt:lpstr>
      <vt:lpstr>Loading the Left Halo </vt:lpstr>
      <vt:lpstr>Loading the Internal Elements</vt:lpstr>
      <vt:lpstr>Loading the Right Halo </vt:lpstr>
      <vt:lpstr>PowerPoint Presentation</vt:lpstr>
      <vt:lpstr>2D Convolution (I)</vt:lpstr>
      <vt:lpstr>2D Convolution (II)</vt:lpstr>
      <vt:lpstr>Tiling in 2D Convolution</vt:lpstr>
      <vt:lpstr>Loading Tiles into Shared Memory</vt:lpstr>
      <vt:lpstr>Difference in Tile Sizes (I)</vt:lpstr>
      <vt:lpstr>Difference in Tile Sizes (II)</vt:lpstr>
      <vt:lpstr>Difference in Tile Sizes (III)</vt:lpstr>
      <vt:lpstr>2D Convolution Examples</vt:lpstr>
      <vt:lpstr>Canny Edge Detection</vt:lpstr>
      <vt:lpstr>Convolutions are Stencils</vt:lpstr>
      <vt:lpstr>Stencil Computation</vt:lpstr>
      <vt:lpstr>Stencil Computation and Applications</vt:lpstr>
      <vt:lpstr>Heterogeneous System: CPU+FPGA</vt:lpstr>
      <vt:lpstr>NERO Application Framework</vt:lpstr>
      <vt:lpstr>Accelerating Climate Modeling</vt:lpstr>
      <vt:lpstr>Convolutions in Machine Learning</vt:lpstr>
      <vt:lpstr>Convolutions in Machine Learning</vt:lpstr>
      <vt:lpstr>Convolutional Neural Networks: Demo</vt:lpstr>
      <vt:lpstr>LeNet-5, a Convolutional Neural Network  for Hand-Written Digit Recognition</vt:lpstr>
      <vt:lpstr>An Example of 2D Convolution</vt:lpstr>
      <vt:lpstr>An Example of 2D Convolution</vt:lpstr>
      <vt:lpstr>Another Example of 2D Convolution</vt:lpstr>
      <vt:lpstr>A Basic Conv. Layer Forward Kernel  (Code is Incomplete!)</vt:lpstr>
      <vt:lpstr>Power of Convolutions and Applied Courses</vt:lpstr>
      <vt:lpstr>Example: AlexNet (2012)</vt:lpstr>
      <vt:lpstr>Neural Network Layer Examples</vt:lpstr>
      <vt:lpstr>Example: GoogLeNet (2014)</vt:lpstr>
      <vt:lpstr>Example: ResNet (2015)</vt:lpstr>
      <vt:lpstr>Reducing Convolution Layers to  Matrix Multiplications</vt:lpstr>
      <vt:lpstr>Implementing a Convolutional Layer  with Matrix Multiplication</vt:lpstr>
      <vt:lpstr>Tiled Matrix-Matrix Multiplication (I)</vt:lpstr>
      <vt:lpstr>Tiled Matrix-Matrix Multiplication (II)</vt:lpstr>
      <vt:lpstr>Deep Learning Matrix Multiplication  Hierarchical Decomposition</vt:lpstr>
      <vt:lpstr>Joint Register and Shared Memory Tiling</vt:lpstr>
      <vt:lpstr>NVIDIA A100 Core</vt:lpstr>
      <vt:lpstr>NVIDIA H100 Core</vt:lpstr>
      <vt:lpstr>Tensor Core Microarchitecture (Volta)</vt:lpstr>
      <vt:lpstr>Tensor Core Operations</vt:lpstr>
      <vt:lpstr>TensorCore WMMA  (WARP Matrix Multiply Accumulate) API</vt:lpstr>
      <vt:lpstr>Matrix Fragments</vt:lpstr>
      <vt:lpstr>Matrix Fragment Initialization  with Constant Values</vt:lpstr>
      <vt:lpstr>Loading Matrix Fragment from Memory</vt:lpstr>
      <vt:lpstr>Storing Matrix Fragment to Memory </vt:lpstr>
      <vt:lpstr>GEMM of Matrix Fragments</vt:lpstr>
      <vt:lpstr>GEMM Kernel Using MMA in Half Precision  (1 of 3)</vt:lpstr>
      <vt:lpstr>GEMM Kernel Using MMA in Half Precision  (2 of 3)</vt:lpstr>
      <vt:lpstr>GEMM Kernel Using MMA in Half Precision  (3 of 3)</vt:lpstr>
      <vt:lpstr>Systolic Arrays</vt:lpstr>
      <vt:lpstr>Google TPU Generation I (~2016)</vt:lpstr>
      <vt:lpstr>Google TPU Generation II (2017)</vt:lpstr>
      <vt:lpstr>Google TPU Generation III (2019)</vt:lpstr>
      <vt:lpstr>Google TPU Generation IV (2021)</vt:lpstr>
      <vt:lpstr>An Example Modern Systolic Array: TPU (II)</vt:lpstr>
      <vt:lpstr>Example 2D Systolic Array Computation</vt:lpstr>
      <vt:lpstr>An Example Modern Systolic Array: TPU (III)</vt:lpstr>
      <vt:lpstr>Lecture on Systolic Arrays</vt:lpstr>
      <vt:lpstr>Recommended Readings (I)</vt:lpstr>
      <vt:lpstr>Recommended Readings (II)</vt:lpstr>
      <vt:lpstr>P&amp;S Heterogeneous Systems  Parallel Patterns: Convolution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ATLAS: A Scalable and High-Performance Scheduling Algorithm for Multiple Memory Controllers</dc:title>
  <dc:creator>yoongu</dc:creator>
  <cp:lastModifiedBy>Gomez Luna  Juan</cp:lastModifiedBy>
  <cp:revision>3256</cp:revision>
  <cp:lastPrinted>2021-11-11T11:38:37Z</cp:lastPrinted>
  <dcterms:created xsi:type="dcterms:W3CDTF">2010-10-08T20:41:54Z</dcterms:created>
  <dcterms:modified xsi:type="dcterms:W3CDTF">2022-10-05T14:11:20Z</dcterms:modified>
</cp:coreProperties>
</file>